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5143500" type="screen16x9"/>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1pPr>
    <a:lvl2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2pPr>
    <a:lvl3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3pPr>
    <a:lvl4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4pPr>
    <a:lvl5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E2CD"/>
          </a:solidFill>
        </a:fill>
      </a:tcStyle>
    </a:wholeTbl>
    <a:band2H>
      <a:tcTxStyle/>
      <a:tcStyle>
        <a:tcBdr/>
        <a:fill>
          <a:solidFill>
            <a:srgbClr val="FF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5DBDE"/>
          </a:solidFill>
        </a:fill>
      </a:tcStyle>
    </a:wholeTbl>
    <a:band2H>
      <a:tcTxStyle/>
      <a:tcStyle>
        <a:tcBdr/>
        <a:fill>
          <a:solidFill>
            <a:srgbClr val="EBEEE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8FFCD"/>
          </a:solidFill>
        </a:fill>
      </a:tcStyle>
    </a:wholeTbl>
    <a:band2H>
      <a:tcTxStyle/>
      <a:tcStyle>
        <a:tcBdr/>
        <a:fill>
          <a:solidFill>
            <a:srgbClr val="FCFF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8" d="100"/>
          <a:sy n="128" d="100"/>
        </p:scale>
        <p:origin x="-104" y="-368"/>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9" name="Shape 119"/>
          <p:cNvSpPr>
            <a:spLocks noGrp="1" noRot="1" noChangeAspect="1"/>
          </p:cNvSpPr>
          <p:nvPr>
            <p:ph type="sldImg"/>
          </p:nvPr>
        </p:nvSpPr>
        <p:spPr>
          <a:xfrm>
            <a:off x="1143000" y="685800"/>
            <a:ext cx="4572000" cy="3429000"/>
          </a:xfrm>
          <a:prstGeom prst="rect">
            <a:avLst/>
          </a:prstGeom>
        </p:spPr>
        <p:txBody>
          <a:bodyPr/>
          <a:lstStyle/>
          <a:p>
            <a:endParaRPr/>
          </a:p>
        </p:txBody>
      </p:sp>
      <p:sp>
        <p:nvSpPr>
          <p:cNvPr id="120" name="Shape 120"/>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4254039186"/>
      </p:ext>
    </p:extLst>
  </p:cSld>
  <p:clrMap bg1="lt1" tx1="dk1" bg2="lt2" tx2="dk2" accent1="accent1" accent2="accent2" accent3="accent3" accent4="accent4" accent5="accent5" accent6="accent6" hlink="hlink" folHlink="folHlink"/>
  <p:notesStyle>
    <a:lvl1pPr defTabSz="457200" latinLnBrk="0">
      <a:defRPr sz="1200">
        <a:latin typeface="+mj-lt"/>
        <a:ea typeface="+mj-ea"/>
        <a:cs typeface="+mj-cs"/>
        <a:sym typeface="Arial"/>
      </a:defRPr>
    </a:lvl1pPr>
    <a:lvl2pPr indent="228600" defTabSz="457200" latinLnBrk="0">
      <a:defRPr sz="1200">
        <a:latin typeface="+mj-lt"/>
        <a:ea typeface="+mj-ea"/>
        <a:cs typeface="+mj-cs"/>
        <a:sym typeface="Arial"/>
      </a:defRPr>
    </a:lvl2pPr>
    <a:lvl3pPr indent="457200" defTabSz="457200" latinLnBrk="0">
      <a:defRPr sz="1200">
        <a:latin typeface="+mj-lt"/>
        <a:ea typeface="+mj-ea"/>
        <a:cs typeface="+mj-cs"/>
        <a:sym typeface="Arial"/>
      </a:defRPr>
    </a:lvl3pPr>
    <a:lvl4pPr indent="685800" defTabSz="457200" latinLnBrk="0">
      <a:defRPr sz="1200">
        <a:latin typeface="+mj-lt"/>
        <a:ea typeface="+mj-ea"/>
        <a:cs typeface="+mj-cs"/>
        <a:sym typeface="Arial"/>
      </a:defRPr>
    </a:lvl4pPr>
    <a:lvl5pPr indent="914400" defTabSz="457200" latinLnBrk="0">
      <a:defRPr sz="1200">
        <a:latin typeface="+mj-lt"/>
        <a:ea typeface="+mj-ea"/>
        <a:cs typeface="+mj-cs"/>
        <a:sym typeface="Arial"/>
      </a:defRPr>
    </a:lvl5pPr>
    <a:lvl6pPr indent="1143000" defTabSz="457200" latinLnBrk="0">
      <a:defRPr sz="1200">
        <a:latin typeface="+mj-lt"/>
        <a:ea typeface="+mj-ea"/>
        <a:cs typeface="+mj-cs"/>
        <a:sym typeface="Arial"/>
      </a:defRPr>
    </a:lvl6pPr>
    <a:lvl7pPr indent="1371600" defTabSz="457200" latinLnBrk="0">
      <a:defRPr sz="1200">
        <a:latin typeface="+mj-lt"/>
        <a:ea typeface="+mj-ea"/>
        <a:cs typeface="+mj-cs"/>
        <a:sym typeface="Arial"/>
      </a:defRPr>
    </a:lvl7pPr>
    <a:lvl8pPr indent="1600200" defTabSz="457200" latinLnBrk="0">
      <a:defRPr sz="1200">
        <a:latin typeface="+mj-lt"/>
        <a:ea typeface="+mj-ea"/>
        <a:cs typeface="+mj-cs"/>
        <a:sym typeface="Arial"/>
      </a:defRPr>
    </a:lvl8pPr>
    <a:lvl9pPr indent="1828800" defTabSz="457200" latinLnBrk="0">
      <a:defRPr sz="1200">
        <a:latin typeface="+mj-lt"/>
        <a:ea typeface="+mj-ea"/>
        <a:cs typeface="+mj-cs"/>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2.gif"/></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3" name="Shape 13"/>
          <p:cNvSpPr>
            <a:spLocks noGrp="1"/>
          </p:cNvSpPr>
          <p:nvPr>
            <p:ph type="title"/>
          </p:nvPr>
        </p:nvSpPr>
        <p:spPr>
          <a:xfrm>
            <a:off x="311708" y="744574"/>
            <a:ext cx="8520600" cy="2052600"/>
          </a:xfrm>
          <a:prstGeom prst="rect">
            <a:avLst/>
          </a:prstGeom>
        </p:spPr>
        <p:txBody>
          <a:bodyPr anchor="b"/>
          <a:lstStyle>
            <a:lvl1pPr algn="ctr">
              <a:defRPr sz="5200"/>
            </a:lvl1pPr>
          </a:lstStyle>
          <a:p>
            <a:r>
              <a:t>Click to add title</a:t>
            </a:r>
          </a:p>
        </p:txBody>
      </p:sp>
      <p:sp>
        <p:nvSpPr>
          <p:cNvPr id="14" name="Shape 14"/>
          <p:cNvSpPr>
            <a:spLocks noGrp="1"/>
          </p:cNvSpPr>
          <p:nvPr>
            <p:ph type="body" sz="quarter" idx="1"/>
          </p:nvPr>
        </p:nvSpPr>
        <p:spPr>
          <a:xfrm>
            <a:off x="311699" y="2834125"/>
            <a:ext cx="8520601" cy="792601"/>
          </a:xfrm>
          <a:prstGeom prst="rect">
            <a:avLst/>
          </a:prstGeom>
        </p:spPr>
        <p:txBody>
          <a:bodyPr/>
          <a:lstStyle>
            <a:lvl1pPr algn="ctr">
              <a:lnSpc>
                <a:spcPct val="100000"/>
              </a:lnSpc>
              <a:spcBef>
                <a:spcPts val="0"/>
              </a:spcBef>
              <a:defRPr sz="2800"/>
            </a:lvl1pPr>
          </a:lstStyle>
          <a:p>
            <a:r>
              <a:t>Click to add subtitle</a:t>
            </a:r>
          </a:p>
        </p:txBody>
      </p:sp>
      <p:sp>
        <p:nvSpPr>
          <p:cNvPr id="15" name="Shape 1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Big number">
    <p:spTree>
      <p:nvGrpSpPr>
        <p:cNvPr id="1" name=""/>
        <p:cNvGrpSpPr/>
        <p:nvPr/>
      </p:nvGrpSpPr>
      <p:grpSpPr>
        <a:xfrm>
          <a:off x="0" y="0"/>
          <a:ext cx="0" cy="0"/>
          <a:chOff x="0" y="0"/>
          <a:chExt cx="0" cy="0"/>
        </a:xfrm>
      </p:grpSpPr>
      <p:sp>
        <p:nvSpPr>
          <p:cNvPr id="95" name="Shape 95"/>
          <p:cNvSpPr>
            <a:spLocks noGrp="1"/>
          </p:cNvSpPr>
          <p:nvPr>
            <p:ph type="title"/>
          </p:nvPr>
        </p:nvSpPr>
        <p:spPr>
          <a:xfrm>
            <a:off x="311699" y="1106125"/>
            <a:ext cx="8520601" cy="1963500"/>
          </a:xfrm>
          <a:prstGeom prst="rect">
            <a:avLst/>
          </a:prstGeom>
        </p:spPr>
        <p:txBody>
          <a:bodyPr anchor="b"/>
          <a:lstStyle>
            <a:lvl1pPr algn="ctr">
              <a:defRPr sz="12000"/>
            </a:lvl1pPr>
          </a:lstStyle>
          <a:p>
            <a:r>
              <a:t>Click to add title</a:t>
            </a:r>
          </a:p>
        </p:txBody>
      </p:sp>
      <p:sp>
        <p:nvSpPr>
          <p:cNvPr id="96" name="Shape 96"/>
          <p:cNvSpPr>
            <a:spLocks noGrp="1"/>
          </p:cNvSpPr>
          <p:nvPr>
            <p:ph type="body" sz="half" idx="1"/>
          </p:nvPr>
        </p:nvSpPr>
        <p:spPr>
          <a:xfrm>
            <a:off x="311699" y="3152225"/>
            <a:ext cx="8520601" cy="1300800"/>
          </a:xfrm>
          <a:prstGeom prst="rect">
            <a:avLst/>
          </a:prstGeom>
        </p:spPr>
        <p:txBody>
          <a:bodyPr/>
          <a:lstStyle>
            <a:lvl1pPr algn="ctr"/>
          </a:lstStyle>
          <a:p>
            <a:r>
              <a:t>Click to add text</a:t>
            </a:r>
          </a:p>
        </p:txBody>
      </p:sp>
      <p:sp>
        <p:nvSpPr>
          <p:cNvPr id="97" name="Shape 9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04" name="Shape 104"/>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
        <p:cNvGrpSpPr/>
        <p:nvPr/>
      </p:nvGrpSpPr>
      <p:grpSpPr>
        <a:xfrm>
          <a:off x="0" y="0"/>
          <a:ext cx="0" cy="0"/>
          <a:chOff x="0" y="0"/>
          <a:chExt cx="0" cy="0"/>
        </a:xfrm>
      </p:grpSpPr>
      <p:sp>
        <p:nvSpPr>
          <p:cNvPr id="111" name="Shape 111"/>
          <p:cNvSpPr>
            <a:spLocks noGrp="1"/>
          </p:cNvSpPr>
          <p:nvPr>
            <p:ph type="title"/>
          </p:nvPr>
        </p:nvSpPr>
        <p:spPr>
          <a:prstGeom prst="rect">
            <a:avLst/>
          </a:prstGeom>
        </p:spPr>
        <p:txBody>
          <a:bodyPr/>
          <a:lstStyle/>
          <a:p>
            <a:r>
              <a:t>Title Text</a:t>
            </a:r>
          </a:p>
        </p:txBody>
      </p:sp>
      <p:sp>
        <p:nvSpPr>
          <p:cNvPr id="112" name="Shape 112"/>
          <p:cNvSpPr>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13" name="Shape 113"/>
          <p:cNvSpPr>
            <a:spLocks noGrp="1"/>
          </p:cNvSpPr>
          <p:nvPr>
            <p:ph type="sldNum" sz="quarter" idx="2"/>
          </p:nvPr>
        </p:nvSpPr>
        <p:spPr>
          <a:xfrm>
            <a:off x="8684343" y="4700818"/>
            <a:ext cx="336814" cy="318396"/>
          </a:xfrm>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Section title">
    <p:spTree>
      <p:nvGrpSpPr>
        <p:cNvPr id="1" name=""/>
        <p:cNvGrpSpPr/>
        <p:nvPr/>
      </p:nvGrpSpPr>
      <p:grpSpPr>
        <a:xfrm>
          <a:off x="0" y="0"/>
          <a:ext cx="0" cy="0"/>
          <a:chOff x="0" y="0"/>
          <a:chExt cx="0" cy="0"/>
        </a:xfrm>
      </p:grpSpPr>
      <p:sp>
        <p:nvSpPr>
          <p:cNvPr id="22" name="Shape 22"/>
          <p:cNvSpPr>
            <a:spLocks noGrp="1"/>
          </p:cNvSpPr>
          <p:nvPr>
            <p:ph type="title"/>
          </p:nvPr>
        </p:nvSpPr>
        <p:spPr>
          <a:xfrm>
            <a:off x="311699" y="2150849"/>
            <a:ext cx="8520601" cy="841801"/>
          </a:xfrm>
          <a:prstGeom prst="rect">
            <a:avLst/>
          </a:prstGeom>
        </p:spPr>
        <p:txBody>
          <a:bodyPr anchor="ctr"/>
          <a:lstStyle>
            <a:lvl1pPr algn="ctr">
              <a:defRPr sz="3600"/>
            </a:lvl1pPr>
          </a:lstStyle>
          <a:p>
            <a:r>
              <a:t>Click to add title</a:t>
            </a:r>
          </a:p>
        </p:txBody>
      </p:sp>
      <p:sp>
        <p:nvSpPr>
          <p:cNvPr id="23" name="Shape 2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
        <p:cNvGrpSpPr/>
        <p:nvPr/>
      </p:nvGrpSpPr>
      <p:grpSpPr>
        <a:xfrm>
          <a:off x="0" y="0"/>
          <a:ext cx="0" cy="0"/>
          <a:chOff x="0" y="0"/>
          <a:chExt cx="0" cy="0"/>
        </a:xfrm>
      </p:grpSpPr>
      <p:sp>
        <p:nvSpPr>
          <p:cNvPr id="30" name="Shape 30"/>
          <p:cNvSpPr>
            <a:spLocks noGrp="1"/>
          </p:cNvSpPr>
          <p:nvPr>
            <p:ph type="title"/>
          </p:nvPr>
        </p:nvSpPr>
        <p:spPr>
          <a:prstGeom prst="rect">
            <a:avLst/>
          </a:prstGeom>
        </p:spPr>
        <p:txBody>
          <a:bodyPr/>
          <a:lstStyle/>
          <a:p>
            <a:r>
              <a:t>Click to add title</a:t>
            </a:r>
          </a:p>
        </p:txBody>
      </p:sp>
      <p:sp>
        <p:nvSpPr>
          <p:cNvPr id="31" name="Shape 31"/>
          <p:cNvSpPr>
            <a:spLocks noGrp="1"/>
          </p:cNvSpPr>
          <p:nvPr>
            <p:ph type="body" idx="1"/>
          </p:nvPr>
        </p:nvSpPr>
        <p:spPr>
          <a:prstGeom prst="rect">
            <a:avLst/>
          </a:prstGeom>
        </p:spPr>
        <p:txBody>
          <a:bodyPr/>
          <a:lstStyle/>
          <a:p>
            <a:r>
              <a:t>Click to add text</a:t>
            </a:r>
          </a:p>
        </p:txBody>
      </p:sp>
      <p:sp>
        <p:nvSpPr>
          <p:cNvPr id="32" name="Shape 3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nd two columns">
    <p:spTree>
      <p:nvGrpSpPr>
        <p:cNvPr id="1" name=""/>
        <p:cNvGrpSpPr/>
        <p:nvPr/>
      </p:nvGrpSpPr>
      <p:grpSpPr>
        <a:xfrm>
          <a:off x="0" y="0"/>
          <a:ext cx="0" cy="0"/>
          <a:chOff x="0" y="0"/>
          <a:chExt cx="0" cy="0"/>
        </a:xfrm>
      </p:grpSpPr>
      <p:sp>
        <p:nvSpPr>
          <p:cNvPr id="39" name="Shape 39"/>
          <p:cNvSpPr>
            <a:spLocks noGrp="1"/>
          </p:cNvSpPr>
          <p:nvPr>
            <p:ph type="title"/>
          </p:nvPr>
        </p:nvSpPr>
        <p:spPr>
          <a:prstGeom prst="rect">
            <a:avLst/>
          </a:prstGeom>
        </p:spPr>
        <p:txBody>
          <a:bodyPr/>
          <a:lstStyle/>
          <a:p>
            <a:r>
              <a:t>Click to add title</a:t>
            </a:r>
          </a:p>
        </p:txBody>
      </p:sp>
      <p:sp>
        <p:nvSpPr>
          <p:cNvPr id="40" name="Shape 40"/>
          <p:cNvSpPr>
            <a:spLocks noGrp="1"/>
          </p:cNvSpPr>
          <p:nvPr>
            <p:ph type="body" sz="half" idx="1"/>
          </p:nvPr>
        </p:nvSpPr>
        <p:spPr>
          <a:xfrm>
            <a:off x="311699" y="1152475"/>
            <a:ext cx="3999900" cy="3416400"/>
          </a:xfrm>
          <a:prstGeom prst="rect">
            <a:avLst/>
          </a:prstGeom>
        </p:spPr>
        <p:txBody>
          <a:bodyPr/>
          <a:lstStyle>
            <a:lvl1pPr>
              <a:defRPr sz="1400"/>
            </a:lvl1pPr>
          </a:lstStyle>
          <a:p>
            <a:r>
              <a:t>Click to add text</a:t>
            </a:r>
          </a:p>
        </p:txBody>
      </p:sp>
      <p:sp>
        <p:nvSpPr>
          <p:cNvPr id="41" name="Shape 41"/>
          <p:cNvSpPr>
            <a:spLocks noGrp="1"/>
          </p:cNvSpPr>
          <p:nvPr>
            <p:ph type="body" sz="half" idx="13"/>
          </p:nvPr>
        </p:nvSpPr>
        <p:spPr>
          <a:xfrm>
            <a:off x="4832399" y="1152475"/>
            <a:ext cx="3999900" cy="3416400"/>
          </a:xfrm>
          <a:prstGeom prst="rect">
            <a:avLst/>
          </a:prstGeom>
        </p:spPr>
        <p:txBody>
          <a:bodyPr/>
          <a:lstStyle/>
          <a:p>
            <a:pPr>
              <a:defRPr sz="1400"/>
            </a:pPr>
            <a:endParaRPr/>
          </a:p>
        </p:txBody>
      </p:sp>
      <p:sp>
        <p:nvSpPr>
          <p:cNvPr id="42" name="Shape 42"/>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49" name="Shape 49"/>
          <p:cNvSpPr>
            <a:spLocks noGrp="1"/>
          </p:cNvSpPr>
          <p:nvPr>
            <p:ph type="title"/>
          </p:nvPr>
        </p:nvSpPr>
        <p:spPr>
          <a:prstGeom prst="rect">
            <a:avLst/>
          </a:prstGeom>
        </p:spPr>
        <p:txBody>
          <a:bodyPr/>
          <a:lstStyle/>
          <a:p>
            <a:r>
              <a:t>Click to add title</a:t>
            </a:r>
          </a:p>
        </p:txBody>
      </p:sp>
      <p:sp>
        <p:nvSpPr>
          <p:cNvPr id="50" name="Shape 5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One column text">
    <p:spTree>
      <p:nvGrpSpPr>
        <p:cNvPr id="1" name=""/>
        <p:cNvGrpSpPr/>
        <p:nvPr/>
      </p:nvGrpSpPr>
      <p:grpSpPr>
        <a:xfrm>
          <a:off x="0" y="0"/>
          <a:ext cx="0" cy="0"/>
          <a:chOff x="0" y="0"/>
          <a:chExt cx="0" cy="0"/>
        </a:xfrm>
      </p:grpSpPr>
      <p:sp>
        <p:nvSpPr>
          <p:cNvPr id="57" name="Shape 57"/>
          <p:cNvSpPr>
            <a:spLocks noGrp="1"/>
          </p:cNvSpPr>
          <p:nvPr>
            <p:ph type="title"/>
          </p:nvPr>
        </p:nvSpPr>
        <p:spPr>
          <a:xfrm>
            <a:off x="311699" y="555600"/>
            <a:ext cx="2808000" cy="755699"/>
          </a:xfrm>
          <a:prstGeom prst="rect">
            <a:avLst/>
          </a:prstGeom>
        </p:spPr>
        <p:txBody>
          <a:bodyPr anchor="b"/>
          <a:lstStyle>
            <a:lvl1pPr>
              <a:defRPr sz="2400"/>
            </a:lvl1pPr>
          </a:lstStyle>
          <a:p>
            <a:r>
              <a:t>Click to add title</a:t>
            </a:r>
          </a:p>
        </p:txBody>
      </p:sp>
      <p:sp>
        <p:nvSpPr>
          <p:cNvPr id="58" name="Shape 58"/>
          <p:cNvSpPr>
            <a:spLocks noGrp="1"/>
          </p:cNvSpPr>
          <p:nvPr>
            <p:ph type="body" sz="quarter" idx="1"/>
          </p:nvPr>
        </p:nvSpPr>
        <p:spPr>
          <a:xfrm>
            <a:off x="311699" y="1389599"/>
            <a:ext cx="2808000" cy="3179401"/>
          </a:xfrm>
          <a:prstGeom prst="rect">
            <a:avLst/>
          </a:prstGeom>
        </p:spPr>
        <p:txBody>
          <a:bodyPr/>
          <a:lstStyle>
            <a:lvl1pPr>
              <a:defRPr sz="1200"/>
            </a:lvl1pPr>
          </a:lstStyle>
          <a:p>
            <a:r>
              <a:t>Click to add text</a:t>
            </a:r>
          </a:p>
        </p:txBody>
      </p:sp>
      <p:sp>
        <p:nvSpPr>
          <p:cNvPr id="59" name="Shape 5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Main point">
    <p:spTree>
      <p:nvGrpSpPr>
        <p:cNvPr id="1" name=""/>
        <p:cNvGrpSpPr/>
        <p:nvPr/>
      </p:nvGrpSpPr>
      <p:grpSpPr>
        <a:xfrm>
          <a:off x="0" y="0"/>
          <a:ext cx="0" cy="0"/>
          <a:chOff x="0" y="0"/>
          <a:chExt cx="0" cy="0"/>
        </a:xfrm>
      </p:grpSpPr>
      <p:sp>
        <p:nvSpPr>
          <p:cNvPr id="66" name="Shape 66"/>
          <p:cNvSpPr>
            <a:spLocks noGrp="1"/>
          </p:cNvSpPr>
          <p:nvPr>
            <p:ph type="title"/>
          </p:nvPr>
        </p:nvSpPr>
        <p:spPr>
          <a:xfrm>
            <a:off x="490250" y="450149"/>
            <a:ext cx="6367801" cy="4090801"/>
          </a:xfrm>
          <a:prstGeom prst="rect">
            <a:avLst/>
          </a:prstGeom>
        </p:spPr>
        <p:txBody>
          <a:bodyPr anchor="ctr"/>
          <a:lstStyle>
            <a:lvl1pPr>
              <a:defRPr sz="4800"/>
            </a:lvl1pPr>
          </a:lstStyle>
          <a:p>
            <a:r>
              <a:t>Click to add title</a:t>
            </a:r>
          </a:p>
        </p:txBody>
      </p:sp>
      <p:sp>
        <p:nvSpPr>
          <p:cNvPr id="67" name="Shape 6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Section title and description">
    <p:spTree>
      <p:nvGrpSpPr>
        <p:cNvPr id="1" name=""/>
        <p:cNvGrpSpPr/>
        <p:nvPr/>
      </p:nvGrpSpPr>
      <p:grpSpPr>
        <a:xfrm>
          <a:off x="0" y="0"/>
          <a:ext cx="0" cy="0"/>
          <a:chOff x="0" y="0"/>
          <a:chExt cx="0" cy="0"/>
        </a:xfrm>
      </p:grpSpPr>
      <p:sp>
        <p:nvSpPr>
          <p:cNvPr id="74" name="Shape 74"/>
          <p:cNvSpPr/>
          <p:nvPr/>
        </p:nvSpPr>
        <p:spPr>
          <a:xfrm>
            <a:off x="4572000" y="-125"/>
            <a:ext cx="4572000" cy="5143499"/>
          </a:xfrm>
          <a:prstGeom prst="rect">
            <a:avLst/>
          </a:prstGeom>
          <a:solidFill>
            <a:srgbClr val="EEEEEE"/>
          </a:solidFill>
          <a:ln w="12700">
            <a:miter lim="400000"/>
          </a:ln>
        </p:spPr>
        <p:txBody>
          <a:bodyPr lIns="45719" rIns="45719" anchor="ctr"/>
          <a:lstStyle/>
          <a:p>
            <a:endParaRPr/>
          </a:p>
        </p:txBody>
      </p:sp>
      <p:sp>
        <p:nvSpPr>
          <p:cNvPr id="75" name="Shape 75"/>
          <p:cNvSpPr>
            <a:spLocks noGrp="1"/>
          </p:cNvSpPr>
          <p:nvPr>
            <p:ph type="title"/>
          </p:nvPr>
        </p:nvSpPr>
        <p:spPr>
          <a:xfrm>
            <a:off x="265500" y="1233175"/>
            <a:ext cx="4045199" cy="1482301"/>
          </a:xfrm>
          <a:prstGeom prst="rect">
            <a:avLst/>
          </a:prstGeom>
        </p:spPr>
        <p:txBody>
          <a:bodyPr anchor="b"/>
          <a:lstStyle>
            <a:lvl1pPr algn="ctr">
              <a:defRPr sz="4200"/>
            </a:lvl1pPr>
          </a:lstStyle>
          <a:p>
            <a:r>
              <a:t>Click to add title</a:t>
            </a:r>
          </a:p>
        </p:txBody>
      </p:sp>
      <p:sp>
        <p:nvSpPr>
          <p:cNvPr id="76" name="Shape 76"/>
          <p:cNvSpPr>
            <a:spLocks noGrp="1"/>
          </p:cNvSpPr>
          <p:nvPr>
            <p:ph type="body" sz="quarter" idx="1"/>
          </p:nvPr>
        </p:nvSpPr>
        <p:spPr>
          <a:xfrm>
            <a:off x="265500" y="2803075"/>
            <a:ext cx="4045199" cy="1235101"/>
          </a:xfrm>
          <a:prstGeom prst="rect">
            <a:avLst/>
          </a:prstGeom>
        </p:spPr>
        <p:txBody>
          <a:bodyPr/>
          <a:lstStyle>
            <a:lvl1pPr algn="ctr">
              <a:lnSpc>
                <a:spcPct val="100000"/>
              </a:lnSpc>
              <a:spcBef>
                <a:spcPts val="0"/>
              </a:spcBef>
              <a:defRPr sz="2100"/>
            </a:lvl1pPr>
          </a:lstStyle>
          <a:p>
            <a:r>
              <a:t>Click to add subtitle</a:t>
            </a:r>
          </a:p>
        </p:txBody>
      </p:sp>
      <p:sp>
        <p:nvSpPr>
          <p:cNvPr id="77" name="Shape 77"/>
          <p:cNvSpPr>
            <a:spLocks noGrp="1"/>
          </p:cNvSpPr>
          <p:nvPr>
            <p:ph type="body" sz="half" idx="13"/>
          </p:nvPr>
        </p:nvSpPr>
        <p:spPr>
          <a:xfrm>
            <a:off x="4939500" y="724074"/>
            <a:ext cx="3837000" cy="3695100"/>
          </a:xfrm>
          <a:prstGeom prst="rect">
            <a:avLst/>
          </a:prstGeom>
        </p:spPr>
        <p:txBody>
          <a:bodyPr anchor="ctr"/>
          <a:lstStyle/>
          <a:p>
            <a:endParaRPr/>
          </a:p>
        </p:txBody>
      </p:sp>
      <p:pic>
        <p:nvPicPr>
          <p:cNvPr id="78" name="image1.jpeg"/>
          <p:cNvPicPr>
            <a:picLocks noChangeAspect="1"/>
          </p:cNvPicPr>
          <p:nvPr/>
        </p:nvPicPr>
        <p:blipFill>
          <a:blip r:embed="rId2">
            <a:extLst/>
          </a:blip>
          <a:stretch>
            <a:fillRect/>
          </a:stretch>
        </p:blipFill>
        <p:spPr>
          <a:xfrm>
            <a:off x="-12700" y="4659865"/>
            <a:ext cx="9181441" cy="642703"/>
          </a:xfrm>
          <a:prstGeom prst="rect">
            <a:avLst/>
          </a:prstGeom>
          <a:ln w="12700">
            <a:miter lim="400000"/>
          </a:ln>
        </p:spPr>
      </p:pic>
      <p:pic>
        <p:nvPicPr>
          <p:cNvPr id="79" name="image2.gif"/>
          <p:cNvPicPr>
            <a:picLocks noChangeAspect="1"/>
          </p:cNvPicPr>
          <p:nvPr/>
        </p:nvPicPr>
        <p:blipFill>
          <a:blip r:embed="rId3">
            <a:extLst/>
          </a:blip>
          <a:stretch>
            <a:fillRect/>
          </a:stretch>
        </p:blipFill>
        <p:spPr>
          <a:xfrm>
            <a:off x="7288793" y="4700863"/>
            <a:ext cx="1884486" cy="408307"/>
          </a:xfrm>
          <a:prstGeom prst="rect">
            <a:avLst/>
          </a:prstGeom>
          <a:ln w="12700">
            <a:miter lim="400000"/>
          </a:ln>
        </p:spPr>
      </p:pic>
      <p:sp>
        <p:nvSpPr>
          <p:cNvPr id="80" name="Shape 8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Caption">
    <p:spTree>
      <p:nvGrpSpPr>
        <p:cNvPr id="1" name=""/>
        <p:cNvGrpSpPr/>
        <p:nvPr/>
      </p:nvGrpSpPr>
      <p:grpSpPr>
        <a:xfrm>
          <a:off x="0" y="0"/>
          <a:ext cx="0" cy="0"/>
          <a:chOff x="0" y="0"/>
          <a:chExt cx="0" cy="0"/>
        </a:xfrm>
      </p:grpSpPr>
      <p:sp>
        <p:nvSpPr>
          <p:cNvPr id="87" name="Shape 87"/>
          <p:cNvSpPr>
            <a:spLocks noGrp="1"/>
          </p:cNvSpPr>
          <p:nvPr>
            <p:ph type="body" sz="quarter" idx="1"/>
          </p:nvPr>
        </p:nvSpPr>
        <p:spPr>
          <a:xfrm>
            <a:off x="311699" y="4230575"/>
            <a:ext cx="5998802" cy="605101"/>
          </a:xfrm>
          <a:prstGeom prst="rect">
            <a:avLst/>
          </a:prstGeom>
        </p:spPr>
        <p:txBody>
          <a:bodyPr anchor="ctr"/>
          <a:lstStyle>
            <a:lvl1pPr>
              <a:lnSpc>
                <a:spcPct val="100000"/>
              </a:lnSpc>
              <a:spcBef>
                <a:spcPts val="0"/>
              </a:spcBef>
            </a:lvl1pPr>
          </a:lstStyle>
          <a:p>
            <a:r>
              <a:t>Click to add text</a:t>
            </a:r>
          </a:p>
        </p:txBody>
      </p:sp>
      <p:sp>
        <p:nvSpPr>
          <p:cNvPr id="88" name="Shape 8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5" Type="http://schemas.openxmlformats.org/officeDocument/2006/relationships/image" Target="../media/image2.gi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311699" y="445025"/>
            <a:ext cx="8520601" cy="572700"/>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ormAutofit/>
          </a:bodyPr>
          <a:lstStyle/>
          <a:p>
            <a:r>
              <a:t>Click to add title</a:t>
            </a:r>
          </a:p>
        </p:txBody>
      </p:sp>
      <p:sp>
        <p:nvSpPr>
          <p:cNvPr id="3" name="Shape 3"/>
          <p:cNvSpPr>
            <a:spLocks noGrp="1"/>
          </p:cNvSpPr>
          <p:nvPr>
            <p:ph type="body" idx="1"/>
          </p:nvPr>
        </p:nvSpPr>
        <p:spPr>
          <a:xfrm>
            <a:off x="311699" y="1152475"/>
            <a:ext cx="8520601" cy="3416400"/>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ormAutofit/>
          </a:bodyPr>
          <a:lstStyle/>
          <a:p>
            <a:r>
              <a:t>Click to add text</a:t>
            </a:r>
          </a:p>
        </p:txBody>
      </p:sp>
      <p:pic>
        <p:nvPicPr>
          <p:cNvPr id="4" name="image1.jpeg"/>
          <p:cNvPicPr>
            <a:picLocks noChangeAspect="1"/>
          </p:cNvPicPr>
          <p:nvPr/>
        </p:nvPicPr>
        <p:blipFill>
          <a:blip r:embed="rId14">
            <a:extLst/>
          </a:blip>
          <a:stretch>
            <a:fillRect/>
          </a:stretch>
        </p:blipFill>
        <p:spPr>
          <a:xfrm>
            <a:off x="-12700" y="4659865"/>
            <a:ext cx="9181441" cy="642703"/>
          </a:xfrm>
          <a:prstGeom prst="rect">
            <a:avLst/>
          </a:prstGeom>
          <a:ln w="12700">
            <a:miter lim="400000"/>
          </a:ln>
        </p:spPr>
      </p:pic>
      <p:pic>
        <p:nvPicPr>
          <p:cNvPr id="5" name="image2.gif"/>
          <p:cNvPicPr>
            <a:picLocks noChangeAspect="1"/>
          </p:cNvPicPr>
          <p:nvPr/>
        </p:nvPicPr>
        <p:blipFill>
          <a:blip r:embed="rId15">
            <a:extLst/>
          </a:blip>
          <a:stretch>
            <a:fillRect/>
          </a:stretch>
        </p:blipFill>
        <p:spPr>
          <a:xfrm>
            <a:off x="7288793" y="4700863"/>
            <a:ext cx="1884486" cy="408307"/>
          </a:xfrm>
          <a:prstGeom prst="rect">
            <a:avLst/>
          </a:prstGeom>
          <a:ln w="12700">
            <a:miter lim="400000"/>
          </a:ln>
        </p:spPr>
      </p:pic>
      <p:sp>
        <p:nvSpPr>
          <p:cNvPr id="6" name="Shape 6"/>
          <p:cNvSpPr>
            <a:spLocks noGrp="1"/>
          </p:cNvSpPr>
          <p:nvPr>
            <p:ph type="sldNum" sz="quarter" idx="2"/>
          </p:nvPr>
        </p:nvSpPr>
        <p:spPr>
          <a:xfrm>
            <a:off x="8684343" y="4700818"/>
            <a:ext cx="336814" cy="318396"/>
          </a:xfrm>
          <a:prstGeom prst="rect">
            <a:avLst/>
          </a:prstGeom>
          <a:ln w="12700">
            <a:miter lim="400000"/>
          </a:ln>
        </p:spPr>
        <p:txBody>
          <a:bodyPr wrap="none" lIns="91424" tIns="91424" rIns="91424" bIns="91424" anchor="ctr">
            <a:spAutoFit/>
          </a:bodyPr>
          <a:lstStyle>
            <a:lvl1pPr algn="r">
              <a:defRPr sz="1000">
                <a:solidFill>
                  <a:schemeClr val="accent2">
                    <a:lumOff val="21764"/>
                  </a:schemeClr>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xmlns:p14="http://schemas.microsoft.com/office/powerpoint/2010/main" spd="med"/>
  <p:txStyles>
    <p:titleStyle>
      <a:lvl1pPr marL="0" marR="0" indent="0" algn="l" defTabSz="914400" rtl="0" latinLnBrk="0">
        <a:lnSpc>
          <a:spcPct val="100000"/>
        </a:lnSpc>
        <a:spcBef>
          <a:spcPts val="0"/>
        </a:spcBef>
        <a:spcAft>
          <a:spcPts val="0"/>
        </a:spcAft>
        <a:buClrTx/>
        <a:buSzTx/>
        <a:buFontTx/>
        <a:buNone/>
        <a:tabLst/>
        <a:defRPr sz="2800" b="0" i="0" u="none" strike="noStrike" cap="none" spc="0" baseline="0">
          <a:ln>
            <a:noFill/>
          </a:ln>
          <a:solidFill>
            <a:srgbClr val="000000"/>
          </a:solidFill>
          <a:uFillTx/>
          <a:latin typeface="+mj-lt"/>
          <a:ea typeface="+mj-ea"/>
          <a:cs typeface="+mj-cs"/>
          <a:sym typeface="Arial"/>
        </a:defRPr>
      </a:lvl1pPr>
      <a:lvl2pPr marL="0" marR="0" indent="0" algn="l" defTabSz="914400" rtl="0" latinLnBrk="0">
        <a:lnSpc>
          <a:spcPct val="100000"/>
        </a:lnSpc>
        <a:spcBef>
          <a:spcPts val="0"/>
        </a:spcBef>
        <a:spcAft>
          <a:spcPts val="0"/>
        </a:spcAft>
        <a:buClrTx/>
        <a:buSzTx/>
        <a:buFontTx/>
        <a:buNone/>
        <a:tabLst/>
        <a:defRPr sz="2800" b="0" i="0" u="none" strike="noStrike" cap="none" spc="0" baseline="0">
          <a:ln>
            <a:noFill/>
          </a:ln>
          <a:solidFill>
            <a:srgbClr val="000000"/>
          </a:solidFill>
          <a:uFillTx/>
          <a:latin typeface="+mj-lt"/>
          <a:ea typeface="+mj-ea"/>
          <a:cs typeface="+mj-cs"/>
          <a:sym typeface="Arial"/>
        </a:defRPr>
      </a:lvl2pPr>
      <a:lvl3pPr marL="0" marR="0" indent="0" algn="l" defTabSz="914400" rtl="0" latinLnBrk="0">
        <a:lnSpc>
          <a:spcPct val="100000"/>
        </a:lnSpc>
        <a:spcBef>
          <a:spcPts val="0"/>
        </a:spcBef>
        <a:spcAft>
          <a:spcPts val="0"/>
        </a:spcAft>
        <a:buClrTx/>
        <a:buSzTx/>
        <a:buFontTx/>
        <a:buNone/>
        <a:tabLst/>
        <a:defRPr sz="2800" b="0" i="0" u="none" strike="noStrike" cap="none" spc="0" baseline="0">
          <a:ln>
            <a:noFill/>
          </a:ln>
          <a:solidFill>
            <a:srgbClr val="000000"/>
          </a:solidFill>
          <a:uFillTx/>
          <a:latin typeface="+mj-lt"/>
          <a:ea typeface="+mj-ea"/>
          <a:cs typeface="+mj-cs"/>
          <a:sym typeface="Arial"/>
        </a:defRPr>
      </a:lvl3pPr>
      <a:lvl4pPr marL="0" marR="0" indent="0" algn="l" defTabSz="914400" rtl="0" latinLnBrk="0">
        <a:lnSpc>
          <a:spcPct val="100000"/>
        </a:lnSpc>
        <a:spcBef>
          <a:spcPts val="0"/>
        </a:spcBef>
        <a:spcAft>
          <a:spcPts val="0"/>
        </a:spcAft>
        <a:buClrTx/>
        <a:buSzTx/>
        <a:buFontTx/>
        <a:buNone/>
        <a:tabLst/>
        <a:defRPr sz="2800" b="0" i="0" u="none" strike="noStrike" cap="none" spc="0" baseline="0">
          <a:ln>
            <a:noFill/>
          </a:ln>
          <a:solidFill>
            <a:srgbClr val="000000"/>
          </a:solidFill>
          <a:uFillTx/>
          <a:latin typeface="+mj-lt"/>
          <a:ea typeface="+mj-ea"/>
          <a:cs typeface="+mj-cs"/>
          <a:sym typeface="Arial"/>
        </a:defRPr>
      </a:lvl4pPr>
      <a:lvl5pPr marL="0" marR="0" indent="0" algn="l" defTabSz="914400" rtl="0" latinLnBrk="0">
        <a:lnSpc>
          <a:spcPct val="100000"/>
        </a:lnSpc>
        <a:spcBef>
          <a:spcPts val="0"/>
        </a:spcBef>
        <a:spcAft>
          <a:spcPts val="0"/>
        </a:spcAft>
        <a:buClrTx/>
        <a:buSzTx/>
        <a:buFontTx/>
        <a:buNone/>
        <a:tabLst/>
        <a:defRPr sz="2800" b="0" i="0" u="none" strike="noStrike" cap="none" spc="0" baseline="0">
          <a:ln>
            <a:noFill/>
          </a:ln>
          <a:solidFill>
            <a:srgbClr val="000000"/>
          </a:solidFill>
          <a:uFillTx/>
          <a:latin typeface="+mj-lt"/>
          <a:ea typeface="+mj-ea"/>
          <a:cs typeface="+mj-cs"/>
          <a:sym typeface="Arial"/>
        </a:defRPr>
      </a:lvl5pPr>
      <a:lvl6pPr marL="0" marR="0" indent="0" algn="l" defTabSz="914400" rtl="0" latinLnBrk="0">
        <a:lnSpc>
          <a:spcPct val="100000"/>
        </a:lnSpc>
        <a:spcBef>
          <a:spcPts val="0"/>
        </a:spcBef>
        <a:spcAft>
          <a:spcPts val="0"/>
        </a:spcAft>
        <a:buClrTx/>
        <a:buSzTx/>
        <a:buFontTx/>
        <a:buNone/>
        <a:tabLst/>
        <a:defRPr sz="2800" b="0" i="0" u="none" strike="noStrike" cap="none" spc="0" baseline="0">
          <a:ln>
            <a:noFill/>
          </a:ln>
          <a:solidFill>
            <a:srgbClr val="000000"/>
          </a:solidFill>
          <a:uFillTx/>
          <a:latin typeface="+mj-lt"/>
          <a:ea typeface="+mj-ea"/>
          <a:cs typeface="+mj-cs"/>
          <a:sym typeface="Arial"/>
        </a:defRPr>
      </a:lvl6pPr>
      <a:lvl7pPr marL="0" marR="0" indent="0" algn="l" defTabSz="914400" rtl="0" latinLnBrk="0">
        <a:lnSpc>
          <a:spcPct val="100000"/>
        </a:lnSpc>
        <a:spcBef>
          <a:spcPts val="0"/>
        </a:spcBef>
        <a:spcAft>
          <a:spcPts val="0"/>
        </a:spcAft>
        <a:buClrTx/>
        <a:buSzTx/>
        <a:buFontTx/>
        <a:buNone/>
        <a:tabLst/>
        <a:defRPr sz="2800" b="0" i="0" u="none" strike="noStrike" cap="none" spc="0" baseline="0">
          <a:ln>
            <a:noFill/>
          </a:ln>
          <a:solidFill>
            <a:srgbClr val="000000"/>
          </a:solidFill>
          <a:uFillTx/>
          <a:latin typeface="+mj-lt"/>
          <a:ea typeface="+mj-ea"/>
          <a:cs typeface="+mj-cs"/>
          <a:sym typeface="Arial"/>
        </a:defRPr>
      </a:lvl7pPr>
      <a:lvl8pPr marL="0" marR="0" indent="0" algn="l" defTabSz="914400" rtl="0" latinLnBrk="0">
        <a:lnSpc>
          <a:spcPct val="100000"/>
        </a:lnSpc>
        <a:spcBef>
          <a:spcPts val="0"/>
        </a:spcBef>
        <a:spcAft>
          <a:spcPts val="0"/>
        </a:spcAft>
        <a:buClrTx/>
        <a:buSzTx/>
        <a:buFontTx/>
        <a:buNone/>
        <a:tabLst/>
        <a:defRPr sz="2800" b="0" i="0" u="none" strike="noStrike" cap="none" spc="0" baseline="0">
          <a:ln>
            <a:noFill/>
          </a:ln>
          <a:solidFill>
            <a:srgbClr val="000000"/>
          </a:solidFill>
          <a:uFillTx/>
          <a:latin typeface="+mj-lt"/>
          <a:ea typeface="+mj-ea"/>
          <a:cs typeface="+mj-cs"/>
          <a:sym typeface="Arial"/>
        </a:defRPr>
      </a:lvl8pPr>
      <a:lvl9pPr marL="0" marR="0" indent="0" algn="l" defTabSz="914400" rtl="0" latinLnBrk="0">
        <a:lnSpc>
          <a:spcPct val="100000"/>
        </a:lnSpc>
        <a:spcBef>
          <a:spcPts val="0"/>
        </a:spcBef>
        <a:spcAft>
          <a:spcPts val="0"/>
        </a:spcAft>
        <a:buClrTx/>
        <a:buSzTx/>
        <a:buFontTx/>
        <a:buNone/>
        <a:tabLst/>
        <a:defRPr sz="2800" b="0" i="0" u="none" strike="noStrike" cap="none" spc="0" baseline="0">
          <a:ln>
            <a:noFill/>
          </a:ln>
          <a:solidFill>
            <a:srgbClr val="000000"/>
          </a:solidFill>
          <a:uFillTx/>
          <a:latin typeface="+mj-lt"/>
          <a:ea typeface="+mj-ea"/>
          <a:cs typeface="+mj-cs"/>
          <a:sym typeface="Arial"/>
        </a:defRPr>
      </a:lvl9pPr>
    </p:titleStyle>
    <p:bodyStyle>
      <a:lvl1pPr marL="0" marR="0" indent="0" algn="l" defTabSz="914400" rtl="0" latinLnBrk="0">
        <a:lnSpc>
          <a:spcPct val="115000"/>
        </a:lnSpc>
        <a:spcBef>
          <a:spcPts val="1600"/>
        </a:spcBef>
        <a:spcAft>
          <a:spcPts val="0"/>
        </a:spcAft>
        <a:buClrTx/>
        <a:buSzTx/>
        <a:buFontTx/>
        <a:buNone/>
        <a:tabLst/>
        <a:defRPr sz="1800" b="0" i="0" u="none" strike="noStrike" cap="none" spc="0" baseline="0">
          <a:ln>
            <a:noFill/>
          </a:ln>
          <a:solidFill>
            <a:schemeClr val="accent2">
              <a:lumOff val="21764"/>
            </a:schemeClr>
          </a:solidFill>
          <a:uFillTx/>
          <a:latin typeface="+mj-lt"/>
          <a:ea typeface="+mj-ea"/>
          <a:cs typeface="+mj-cs"/>
          <a:sym typeface="Arial"/>
        </a:defRPr>
      </a:lvl1pPr>
      <a:lvl2pPr marL="0" marR="0" indent="0" algn="l" defTabSz="914400" rtl="0" latinLnBrk="0">
        <a:lnSpc>
          <a:spcPct val="115000"/>
        </a:lnSpc>
        <a:spcBef>
          <a:spcPts val="1600"/>
        </a:spcBef>
        <a:spcAft>
          <a:spcPts val="0"/>
        </a:spcAft>
        <a:buClrTx/>
        <a:buSzTx/>
        <a:buFontTx/>
        <a:buNone/>
        <a:tabLst/>
        <a:defRPr sz="1800" b="0" i="0" u="none" strike="noStrike" cap="none" spc="0" baseline="0">
          <a:ln>
            <a:noFill/>
          </a:ln>
          <a:solidFill>
            <a:schemeClr val="accent2">
              <a:lumOff val="21764"/>
            </a:schemeClr>
          </a:solidFill>
          <a:uFillTx/>
          <a:latin typeface="+mj-lt"/>
          <a:ea typeface="+mj-ea"/>
          <a:cs typeface="+mj-cs"/>
          <a:sym typeface="Arial"/>
        </a:defRPr>
      </a:lvl2pPr>
      <a:lvl3pPr marL="0" marR="0" indent="0" algn="l" defTabSz="914400" rtl="0" latinLnBrk="0">
        <a:lnSpc>
          <a:spcPct val="115000"/>
        </a:lnSpc>
        <a:spcBef>
          <a:spcPts val="1600"/>
        </a:spcBef>
        <a:spcAft>
          <a:spcPts val="0"/>
        </a:spcAft>
        <a:buClrTx/>
        <a:buSzTx/>
        <a:buFontTx/>
        <a:buNone/>
        <a:tabLst/>
        <a:defRPr sz="1800" b="0" i="0" u="none" strike="noStrike" cap="none" spc="0" baseline="0">
          <a:ln>
            <a:noFill/>
          </a:ln>
          <a:solidFill>
            <a:schemeClr val="accent2">
              <a:lumOff val="21764"/>
            </a:schemeClr>
          </a:solidFill>
          <a:uFillTx/>
          <a:latin typeface="+mj-lt"/>
          <a:ea typeface="+mj-ea"/>
          <a:cs typeface="+mj-cs"/>
          <a:sym typeface="Arial"/>
        </a:defRPr>
      </a:lvl3pPr>
      <a:lvl4pPr marL="0" marR="0" indent="0" algn="l" defTabSz="914400" rtl="0" latinLnBrk="0">
        <a:lnSpc>
          <a:spcPct val="115000"/>
        </a:lnSpc>
        <a:spcBef>
          <a:spcPts val="1600"/>
        </a:spcBef>
        <a:spcAft>
          <a:spcPts val="0"/>
        </a:spcAft>
        <a:buClrTx/>
        <a:buSzTx/>
        <a:buFontTx/>
        <a:buNone/>
        <a:tabLst/>
        <a:defRPr sz="1800" b="0" i="0" u="none" strike="noStrike" cap="none" spc="0" baseline="0">
          <a:ln>
            <a:noFill/>
          </a:ln>
          <a:solidFill>
            <a:schemeClr val="accent2">
              <a:lumOff val="21764"/>
            </a:schemeClr>
          </a:solidFill>
          <a:uFillTx/>
          <a:latin typeface="+mj-lt"/>
          <a:ea typeface="+mj-ea"/>
          <a:cs typeface="+mj-cs"/>
          <a:sym typeface="Arial"/>
        </a:defRPr>
      </a:lvl4pPr>
      <a:lvl5pPr marL="0" marR="0" indent="0" algn="l" defTabSz="914400" rtl="0" latinLnBrk="0">
        <a:lnSpc>
          <a:spcPct val="115000"/>
        </a:lnSpc>
        <a:spcBef>
          <a:spcPts val="1600"/>
        </a:spcBef>
        <a:spcAft>
          <a:spcPts val="0"/>
        </a:spcAft>
        <a:buClrTx/>
        <a:buSzTx/>
        <a:buFontTx/>
        <a:buNone/>
        <a:tabLst/>
        <a:defRPr sz="1800" b="0" i="0" u="none" strike="noStrike" cap="none" spc="0" baseline="0">
          <a:ln>
            <a:noFill/>
          </a:ln>
          <a:solidFill>
            <a:schemeClr val="accent2">
              <a:lumOff val="21764"/>
            </a:schemeClr>
          </a:solidFill>
          <a:uFillTx/>
          <a:latin typeface="+mj-lt"/>
          <a:ea typeface="+mj-ea"/>
          <a:cs typeface="+mj-cs"/>
          <a:sym typeface="Arial"/>
        </a:defRPr>
      </a:lvl5pPr>
      <a:lvl6pPr marL="0" marR="0" indent="0" algn="l" defTabSz="914400" rtl="0" latinLnBrk="0">
        <a:lnSpc>
          <a:spcPct val="115000"/>
        </a:lnSpc>
        <a:spcBef>
          <a:spcPts val="1600"/>
        </a:spcBef>
        <a:spcAft>
          <a:spcPts val="0"/>
        </a:spcAft>
        <a:buClrTx/>
        <a:buSzTx/>
        <a:buFontTx/>
        <a:buNone/>
        <a:tabLst/>
        <a:defRPr sz="1800" b="0" i="0" u="none" strike="noStrike" cap="none" spc="0" baseline="0">
          <a:ln>
            <a:noFill/>
          </a:ln>
          <a:solidFill>
            <a:schemeClr val="accent2">
              <a:lumOff val="21764"/>
            </a:schemeClr>
          </a:solidFill>
          <a:uFillTx/>
          <a:latin typeface="+mj-lt"/>
          <a:ea typeface="+mj-ea"/>
          <a:cs typeface="+mj-cs"/>
          <a:sym typeface="Arial"/>
        </a:defRPr>
      </a:lvl6pPr>
      <a:lvl7pPr marL="0" marR="0" indent="0" algn="l" defTabSz="914400" rtl="0" latinLnBrk="0">
        <a:lnSpc>
          <a:spcPct val="115000"/>
        </a:lnSpc>
        <a:spcBef>
          <a:spcPts val="1600"/>
        </a:spcBef>
        <a:spcAft>
          <a:spcPts val="0"/>
        </a:spcAft>
        <a:buClrTx/>
        <a:buSzTx/>
        <a:buFontTx/>
        <a:buNone/>
        <a:tabLst/>
        <a:defRPr sz="1800" b="0" i="0" u="none" strike="noStrike" cap="none" spc="0" baseline="0">
          <a:ln>
            <a:noFill/>
          </a:ln>
          <a:solidFill>
            <a:schemeClr val="accent2">
              <a:lumOff val="21764"/>
            </a:schemeClr>
          </a:solidFill>
          <a:uFillTx/>
          <a:latin typeface="+mj-lt"/>
          <a:ea typeface="+mj-ea"/>
          <a:cs typeface="+mj-cs"/>
          <a:sym typeface="Arial"/>
        </a:defRPr>
      </a:lvl7pPr>
      <a:lvl8pPr marL="0" marR="0" indent="0" algn="l" defTabSz="914400" rtl="0" latinLnBrk="0">
        <a:lnSpc>
          <a:spcPct val="115000"/>
        </a:lnSpc>
        <a:spcBef>
          <a:spcPts val="1600"/>
        </a:spcBef>
        <a:spcAft>
          <a:spcPts val="0"/>
        </a:spcAft>
        <a:buClrTx/>
        <a:buSzTx/>
        <a:buFontTx/>
        <a:buNone/>
        <a:tabLst/>
        <a:defRPr sz="1800" b="0" i="0" u="none" strike="noStrike" cap="none" spc="0" baseline="0">
          <a:ln>
            <a:noFill/>
          </a:ln>
          <a:solidFill>
            <a:schemeClr val="accent2">
              <a:lumOff val="21764"/>
            </a:schemeClr>
          </a:solidFill>
          <a:uFillTx/>
          <a:latin typeface="+mj-lt"/>
          <a:ea typeface="+mj-ea"/>
          <a:cs typeface="+mj-cs"/>
          <a:sym typeface="Arial"/>
        </a:defRPr>
      </a:lvl8pPr>
      <a:lvl9pPr marL="0" marR="0" indent="0" algn="l" defTabSz="914400" rtl="0" latinLnBrk="0">
        <a:lnSpc>
          <a:spcPct val="115000"/>
        </a:lnSpc>
        <a:spcBef>
          <a:spcPts val="1600"/>
        </a:spcBef>
        <a:spcAft>
          <a:spcPts val="0"/>
        </a:spcAft>
        <a:buClrTx/>
        <a:buSzTx/>
        <a:buFontTx/>
        <a:buNone/>
        <a:tabLst/>
        <a:defRPr sz="1800" b="0" i="0" u="none" strike="noStrike" cap="none" spc="0" baseline="0">
          <a:ln>
            <a:noFill/>
          </a:ln>
          <a:solidFill>
            <a:schemeClr val="accent2">
              <a:lumOff val="21764"/>
            </a:schemeClr>
          </a:solidFill>
          <a:uFillTx/>
          <a:latin typeface="+mj-lt"/>
          <a:ea typeface="+mj-ea"/>
          <a:cs typeface="+mj-cs"/>
          <a:sym typeface="Arial"/>
        </a:defRPr>
      </a:lvl9pPr>
    </p:bodyStyle>
    <p:otherStyle>
      <a:lvl1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1pPr>
      <a:lvl2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2pPr>
      <a:lvl3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3pPr>
      <a:lvl4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4pPr>
      <a:lvl5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gi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gi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gi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gi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gi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gif"/></Relationships>
</file>

<file path=ppt/slides/_rels/slide18.xml.rels><?xml version="1.0" encoding="UTF-8" standalone="yes"?>
<Relationships xmlns="http://schemas.openxmlformats.org/package/2006/relationships"><Relationship Id="rId3" Type="http://schemas.openxmlformats.org/officeDocument/2006/relationships/hyperlink" Target="http://www.keypersonofinfluence.com.au" TargetMode="External"/><Relationship Id="rId4" Type="http://schemas.openxmlformats.org/officeDocument/2006/relationships/hyperlink" Target="http://www.forbes.com" TargetMode="External"/><Relationship Id="rId5" Type="http://schemas.openxmlformats.org/officeDocument/2006/relationships/hyperlink" Target="http://www.aegiscapcorp.com" TargetMode="External"/><Relationship Id="rId6" Type="http://schemas.openxmlformats.org/officeDocument/2006/relationships/image" Target="../media/image2.gif"/><Relationship Id="rId1" Type="http://schemas.openxmlformats.org/officeDocument/2006/relationships/slideLayout" Target="../slideLayouts/slideLayout3.xml"/><Relationship Id="rId2" Type="http://schemas.openxmlformats.org/officeDocument/2006/relationships/hyperlink" Target="http://www.crowdfunder.com"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gif"/><Relationship Id="rId3" Type="http://schemas.openxmlformats.org/officeDocument/2006/relationships/hyperlink" Target="http://www.dearinassociates.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hape 122"/>
          <p:cNvSpPr>
            <a:spLocks noGrp="1"/>
          </p:cNvSpPr>
          <p:nvPr>
            <p:ph type="ctrTitle"/>
          </p:nvPr>
        </p:nvSpPr>
        <p:spPr>
          <a:xfrm>
            <a:off x="715233" y="744575"/>
            <a:ext cx="7809167" cy="2052598"/>
          </a:xfrm>
          <a:prstGeom prst="rect">
            <a:avLst/>
          </a:prstGeom>
          <a:effectLst>
            <a:outerShdw blurRad="101600" dist="25400" dir="3583037" rotWithShape="0">
              <a:srgbClr val="000000">
                <a:alpha val="27037"/>
              </a:srgbClr>
            </a:outerShdw>
          </a:effectLst>
        </p:spPr>
        <p:txBody>
          <a:bodyPr/>
          <a:lstStyle>
            <a:lvl1pPr>
              <a:defRPr>
                <a:latin typeface="Helvetica Light"/>
                <a:ea typeface="Helvetica Light"/>
                <a:cs typeface="Helvetica Light"/>
                <a:sym typeface="Helvetica Light"/>
              </a:defRPr>
            </a:lvl1pPr>
          </a:lstStyle>
          <a:p>
            <a:r>
              <a:rPr dirty="0"/>
              <a:t>How to Create a Killer Pitch Deck	</a:t>
            </a:r>
          </a:p>
        </p:txBody>
      </p:sp>
      <p:sp>
        <p:nvSpPr>
          <p:cNvPr id="123" name="Shape 123"/>
          <p:cNvSpPr>
            <a:spLocks noGrp="1"/>
          </p:cNvSpPr>
          <p:nvPr>
            <p:ph type="subTitle" sz="quarter" idx="1"/>
          </p:nvPr>
        </p:nvSpPr>
        <p:spPr>
          <a:xfrm>
            <a:off x="311700" y="3073053"/>
            <a:ext cx="8520600" cy="792601"/>
          </a:xfrm>
          <a:prstGeom prst="rect">
            <a:avLst/>
          </a:prstGeom>
          <a:effectLst>
            <a:outerShdw blurRad="101600" dist="25400" dir="3583037" rotWithShape="0">
              <a:srgbClr val="000000">
                <a:alpha val="27037"/>
              </a:srgbClr>
            </a:outerShdw>
          </a:effectLst>
        </p:spPr>
        <p:txBody>
          <a:bodyPr/>
          <a:lstStyle>
            <a:lvl1pPr>
              <a:defRPr>
                <a:solidFill>
                  <a:srgbClr val="000000"/>
                </a:solidFill>
                <a:latin typeface="Helvetica Light"/>
                <a:ea typeface="Helvetica Light"/>
                <a:cs typeface="Helvetica Light"/>
                <a:sym typeface="Helvetica Light"/>
              </a:defRPr>
            </a:lvl1pPr>
          </a:lstStyle>
          <a:p>
            <a:r>
              <a:t>for your investment project</a:t>
            </a:r>
          </a:p>
        </p:txBody>
      </p:sp>
      <p:pic>
        <p:nvPicPr>
          <p:cNvPr id="124" name="image1.jpeg"/>
          <p:cNvPicPr>
            <a:picLocks noChangeAspect="1"/>
          </p:cNvPicPr>
          <p:nvPr/>
        </p:nvPicPr>
        <p:blipFill>
          <a:blip r:embed="rId2">
            <a:extLst/>
          </a:blip>
          <a:stretch>
            <a:fillRect/>
          </a:stretch>
        </p:blipFill>
        <p:spPr>
          <a:xfrm>
            <a:off x="-12700" y="4659865"/>
            <a:ext cx="9181441" cy="642703"/>
          </a:xfrm>
          <a:prstGeom prst="rect">
            <a:avLst/>
          </a:prstGeom>
          <a:ln w="12700">
            <a:miter lim="400000"/>
          </a:ln>
        </p:spPr>
      </p:pic>
      <p:pic>
        <p:nvPicPr>
          <p:cNvPr id="125" name="image2.gif"/>
          <p:cNvPicPr>
            <a:picLocks noChangeAspect="1"/>
          </p:cNvPicPr>
          <p:nvPr/>
        </p:nvPicPr>
        <p:blipFill>
          <a:blip r:embed="rId3">
            <a:extLst/>
          </a:blip>
          <a:stretch>
            <a:fillRect/>
          </a:stretch>
        </p:blipFill>
        <p:spPr>
          <a:xfrm>
            <a:off x="7288793" y="4700863"/>
            <a:ext cx="1884486" cy="408307"/>
          </a:xfrm>
          <a:prstGeom prst="rect">
            <a:avLst/>
          </a:prstGeom>
          <a:ln w="12700">
            <a:miter lim="400000"/>
          </a:ln>
        </p:spPr>
      </p:pic>
    </p:spTree>
  </p:cSld>
  <p:clrMapOvr>
    <a:masterClrMapping/>
  </p:clrMapOvr>
  <p:transition xmlns:p14="http://schemas.microsoft.com/office/powerpoint/2010/main" spd="med"/>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Shape 164"/>
          <p:cNvSpPr>
            <a:spLocks noGrp="1"/>
          </p:cNvSpPr>
          <p:nvPr>
            <p:ph type="title"/>
          </p:nvPr>
        </p:nvSpPr>
        <p:spPr>
          <a:xfrm>
            <a:off x="311699" y="445025"/>
            <a:ext cx="8520601" cy="572700"/>
          </a:xfrm>
          <a:prstGeom prst="rect">
            <a:avLst/>
          </a:prstGeom>
        </p:spPr>
        <p:txBody>
          <a:bodyPr/>
          <a:lstStyle>
            <a:lvl1pPr defTabSz="822959">
              <a:defRPr sz="2520">
                <a:latin typeface="+mn-lt"/>
                <a:ea typeface="+mn-ea"/>
                <a:cs typeface="+mn-cs"/>
                <a:sym typeface="Helvetica"/>
              </a:defRPr>
            </a:lvl1pPr>
          </a:lstStyle>
          <a:p>
            <a:r>
              <a:t>Present the solution</a:t>
            </a:r>
          </a:p>
        </p:txBody>
      </p:sp>
      <p:sp>
        <p:nvSpPr>
          <p:cNvPr id="165" name="Shape 165"/>
          <p:cNvSpPr>
            <a:spLocks noGrp="1"/>
          </p:cNvSpPr>
          <p:nvPr>
            <p:ph type="body" idx="1"/>
          </p:nvPr>
        </p:nvSpPr>
        <p:spPr>
          <a:xfrm>
            <a:off x="311699" y="1152475"/>
            <a:ext cx="8520601" cy="3416400"/>
          </a:xfrm>
          <a:prstGeom prst="rect">
            <a:avLst/>
          </a:prstGeom>
        </p:spPr>
        <p:txBody>
          <a:bodyPr/>
          <a:lstStyle/>
          <a:p>
            <a:pPr>
              <a:defRPr>
                <a:solidFill>
                  <a:srgbClr val="000000"/>
                </a:solidFill>
                <a:latin typeface="Helvetica Light"/>
                <a:ea typeface="Helvetica Light"/>
                <a:cs typeface="Helvetica Light"/>
                <a:sym typeface="Helvetica Light"/>
              </a:defRPr>
            </a:pPr>
            <a:r>
              <a:rPr b="1">
                <a:latin typeface="+mn-lt"/>
                <a:ea typeface="+mn-ea"/>
                <a:cs typeface="+mn-cs"/>
                <a:sym typeface="Helvetica"/>
              </a:rPr>
              <a:t>Objective</a:t>
            </a:r>
            <a:r>
              <a:t>: to present a plausible, remarkable, believable solution that will solve the problem highlighted.</a:t>
            </a:r>
          </a:p>
          <a:p>
            <a:pPr>
              <a:defRPr>
                <a:solidFill>
                  <a:srgbClr val="000000"/>
                </a:solidFill>
                <a:latin typeface="Helvetica Light"/>
                <a:ea typeface="Helvetica Light"/>
                <a:cs typeface="Helvetica Light"/>
                <a:sym typeface="Helvetica Light"/>
              </a:defRPr>
            </a:pPr>
            <a:r>
              <a:t>E.g. Our intention is to build a state-of-the art processing plant that combines the freshest produce with cutting-edge technology to produce the world’s best tinned beetroot.</a:t>
            </a:r>
          </a:p>
          <a:p>
            <a:pPr>
              <a:defRPr>
                <a:solidFill>
                  <a:srgbClr val="000000"/>
                </a:solidFill>
                <a:latin typeface="Helvetica Light"/>
                <a:ea typeface="Helvetica Light"/>
                <a:cs typeface="Helvetica Light"/>
                <a:sym typeface="Helvetica Light"/>
              </a:defRPr>
            </a:pPr>
            <a:r>
              <a:rPr b="1">
                <a:latin typeface="+mn-lt"/>
                <a:ea typeface="+mn-ea"/>
                <a:cs typeface="+mn-cs"/>
                <a:sym typeface="Helvetica"/>
              </a:rPr>
              <a:t>Remember</a:t>
            </a:r>
            <a:r>
              <a:t>: images and visuals are better than lots of text - show don’t tell!</a:t>
            </a:r>
          </a:p>
        </p:txBody>
      </p:sp>
      <p:pic>
        <p:nvPicPr>
          <p:cNvPr id="166" name="image2.gif"/>
          <p:cNvPicPr>
            <a:picLocks noChangeAspect="1"/>
          </p:cNvPicPr>
          <p:nvPr/>
        </p:nvPicPr>
        <p:blipFill>
          <a:blip r:embed="rId2">
            <a:extLst/>
          </a:blip>
          <a:stretch>
            <a:fillRect/>
          </a:stretch>
        </p:blipFill>
        <p:spPr>
          <a:xfrm>
            <a:off x="7288793" y="4700863"/>
            <a:ext cx="1884486" cy="408307"/>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14:dur="250">
        <p:dissolve/>
      </p:transition>
    </mc:Choice>
    <mc:Fallback xmlns="">
      <p:transition spd="fast">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Shape 168"/>
          <p:cNvSpPr>
            <a:spLocks noGrp="1"/>
          </p:cNvSpPr>
          <p:nvPr>
            <p:ph type="title"/>
          </p:nvPr>
        </p:nvSpPr>
        <p:spPr>
          <a:xfrm>
            <a:off x="311699" y="445025"/>
            <a:ext cx="8520601" cy="572700"/>
          </a:xfrm>
          <a:prstGeom prst="rect">
            <a:avLst/>
          </a:prstGeom>
        </p:spPr>
        <p:txBody>
          <a:bodyPr/>
          <a:lstStyle>
            <a:lvl1pPr defTabSz="822959">
              <a:defRPr sz="2520">
                <a:latin typeface="+mn-lt"/>
                <a:ea typeface="+mn-ea"/>
                <a:cs typeface="+mn-cs"/>
                <a:sym typeface="Helvetica"/>
              </a:defRPr>
            </a:lvl1pPr>
          </a:lstStyle>
          <a:p>
            <a:r>
              <a:t>Explain the revenue model</a:t>
            </a:r>
          </a:p>
        </p:txBody>
      </p:sp>
      <p:sp>
        <p:nvSpPr>
          <p:cNvPr id="169" name="Shape 169"/>
          <p:cNvSpPr>
            <a:spLocks noGrp="1"/>
          </p:cNvSpPr>
          <p:nvPr>
            <p:ph type="body" idx="1"/>
          </p:nvPr>
        </p:nvSpPr>
        <p:spPr>
          <a:xfrm>
            <a:off x="311699" y="1152475"/>
            <a:ext cx="8520601" cy="3416400"/>
          </a:xfrm>
          <a:prstGeom prst="rect">
            <a:avLst/>
          </a:prstGeom>
        </p:spPr>
        <p:txBody>
          <a:bodyPr/>
          <a:lstStyle/>
          <a:p>
            <a:pPr>
              <a:defRPr>
                <a:solidFill>
                  <a:srgbClr val="000000"/>
                </a:solidFill>
                <a:latin typeface="Helvetica Light"/>
                <a:ea typeface="Helvetica Light"/>
                <a:cs typeface="Helvetica Light"/>
                <a:sym typeface="Helvetica Light"/>
              </a:defRPr>
            </a:pPr>
            <a:r>
              <a:rPr b="1">
                <a:latin typeface="+mn-lt"/>
                <a:ea typeface="+mn-ea"/>
                <a:cs typeface="+mn-cs"/>
                <a:sym typeface="Helvetica"/>
              </a:rPr>
              <a:t>Objective</a:t>
            </a:r>
            <a:r>
              <a:t>: to explain how your project makes money.</a:t>
            </a:r>
          </a:p>
          <a:p>
            <a:pPr>
              <a:defRPr>
                <a:solidFill>
                  <a:srgbClr val="000000"/>
                </a:solidFill>
                <a:latin typeface="Helvetica Light"/>
                <a:ea typeface="Helvetica Light"/>
                <a:cs typeface="Helvetica Light"/>
                <a:sym typeface="Helvetica Light"/>
              </a:defRPr>
            </a:pPr>
            <a:r>
              <a:rPr b="1">
                <a:latin typeface="+mn-lt"/>
                <a:ea typeface="+mn-ea"/>
                <a:cs typeface="+mn-cs"/>
                <a:sym typeface="Helvetica"/>
              </a:rPr>
              <a:t>Explain</a:t>
            </a:r>
            <a:r>
              <a:t>:</a:t>
            </a:r>
          </a:p>
          <a:p>
            <a:pPr marL="514350" indent="-285750">
              <a:spcBef>
                <a:spcPts val="0"/>
              </a:spcBef>
              <a:buClr>
                <a:srgbClr val="000000"/>
              </a:buClr>
              <a:buSzPct val="100000"/>
              <a:buFont typeface="Arial"/>
              <a:buChar char="•"/>
              <a:defRPr>
                <a:solidFill>
                  <a:srgbClr val="000000"/>
                </a:solidFill>
                <a:latin typeface="Helvetica Light"/>
                <a:ea typeface="Helvetica Light"/>
                <a:cs typeface="Helvetica Light"/>
                <a:sym typeface="Helvetica Light"/>
              </a:defRPr>
            </a:pPr>
            <a:r>
              <a:t>Who your primary customer is and how you make money.</a:t>
            </a:r>
          </a:p>
          <a:p>
            <a:pPr marL="514350" indent="-285750">
              <a:spcBef>
                <a:spcPts val="0"/>
              </a:spcBef>
              <a:buClr>
                <a:srgbClr val="000000"/>
              </a:buClr>
              <a:buSzPct val="100000"/>
              <a:buFont typeface="Arial"/>
              <a:buChar char="•"/>
              <a:defRPr>
                <a:solidFill>
                  <a:srgbClr val="000000"/>
                </a:solidFill>
                <a:latin typeface="Helvetica Light"/>
                <a:ea typeface="Helvetica Light"/>
                <a:cs typeface="Helvetica Light"/>
                <a:sym typeface="Helvetica Light"/>
              </a:defRPr>
            </a:pPr>
            <a:r>
              <a:t>the pricing / model.</a:t>
            </a:r>
          </a:p>
          <a:p>
            <a:pPr marL="514350" indent="-285750">
              <a:spcBef>
                <a:spcPts val="0"/>
              </a:spcBef>
              <a:buClr>
                <a:srgbClr val="000000"/>
              </a:buClr>
              <a:buSzPct val="100000"/>
              <a:buFont typeface="Arial"/>
              <a:buChar char="•"/>
              <a:defRPr>
                <a:solidFill>
                  <a:srgbClr val="000000"/>
                </a:solidFill>
                <a:latin typeface="Helvetica Light"/>
                <a:ea typeface="Helvetica Light"/>
                <a:cs typeface="Helvetica Light"/>
                <a:sym typeface="Helvetica Light"/>
              </a:defRPr>
            </a:pPr>
            <a:r>
              <a:t>Revenue and # of customers to date or justifiable projections.</a:t>
            </a:r>
          </a:p>
          <a:p>
            <a:pPr marL="514350" indent="-285750">
              <a:spcBef>
                <a:spcPts val="0"/>
              </a:spcBef>
              <a:buClr>
                <a:srgbClr val="000000"/>
              </a:buClr>
              <a:buSzPct val="100000"/>
              <a:buFont typeface="Arial"/>
              <a:buChar char="•"/>
              <a:defRPr>
                <a:solidFill>
                  <a:srgbClr val="000000"/>
                </a:solidFill>
                <a:latin typeface="Helvetica Light"/>
                <a:ea typeface="Helvetica Light"/>
                <a:cs typeface="Helvetica Light"/>
                <a:sym typeface="Helvetica Light"/>
              </a:defRPr>
            </a:pPr>
            <a:r>
              <a:t>Basic numbers on revenues and conversion rates.</a:t>
            </a:r>
          </a:p>
          <a:p>
            <a:pPr marL="514350" indent="-285750">
              <a:spcBef>
                <a:spcPts val="0"/>
              </a:spcBef>
              <a:buClr>
                <a:srgbClr val="000000"/>
              </a:buClr>
              <a:buSzPct val="100000"/>
              <a:buFont typeface="Arial"/>
              <a:buChar char="•"/>
              <a:defRPr>
                <a:solidFill>
                  <a:srgbClr val="000000"/>
                </a:solidFill>
                <a:latin typeface="Helvetica Light"/>
                <a:ea typeface="Helvetica Light"/>
                <a:cs typeface="Helvetica Light"/>
                <a:sym typeface="Helvetica Light"/>
              </a:defRPr>
            </a:pPr>
            <a:r>
              <a:t>Life-time value of an average customer (how many months, how many dollars?).</a:t>
            </a:r>
          </a:p>
        </p:txBody>
      </p:sp>
      <p:pic>
        <p:nvPicPr>
          <p:cNvPr id="170" name="image2.gif"/>
          <p:cNvPicPr>
            <a:picLocks noChangeAspect="1"/>
          </p:cNvPicPr>
          <p:nvPr/>
        </p:nvPicPr>
        <p:blipFill>
          <a:blip r:embed="rId2">
            <a:extLst/>
          </a:blip>
          <a:stretch>
            <a:fillRect/>
          </a:stretch>
        </p:blipFill>
        <p:spPr>
          <a:xfrm>
            <a:off x="7288793" y="4700863"/>
            <a:ext cx="1884486" cy="408307"/>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14:dur="250">
        <p:dissolve/>
      </p:transition>
    </mc:Choice>
    <mc:Fallback xmlns="">
      <p:transition spd="fast">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Shape 172"/>
          <p:cNvSpPr>
            <a:spLocks noGrp="1"/>
          </p:cNvSpPr>
          <p:nvPr>
            <p:ph type="title"/>
          </p:nvPr>
        </p:nvSpPr>
        <p:spPr>
          <a:xfrm>
            <a:off x="311699" y="445025"/>
            <a:ext cx="8520601" cy="572700"/>
          </a:xfrm>
          <a:prstGeom prst="rect">
            <a:avLst/>
          </a:prstGeom>
        </p:spPr>
        <p:txBody>
          <a:bodyPr/>
          <a:lstStyle>
            <a:lvl1pPr defTabSz="768095">
              <a:defRPr sz="2520">
                <a:latin typeface="+mn-lt"/>
                <a:ea typeface="+mn-ea"/>
                <a:cs typeface="+mn-cs"/>
                <a:sym typeface="Helvetica"/>
              </a:defRPr>
            </a:lvl1pPr>
          </a:lstStyle>
          <a:p>
            <a:r>
              <a:t>Spell out your marketing and growth strategy</a:t>
            </a:r>
          </a:p>
        </p:txBody>
      </p:sp>
      <p:sp>
        <p:nvSpPr>
          <p:cNvPr id="173" name="Shape 173"/>
          <p:cNvSpPr>
            <a:spLocks noGrp="1"/>
          </p:cNvSpPr>
          <p:nvPr>
            <p:ph type="body" idx="1"/>
          </p:nvPr>
        </p:nvSpPr>
        <p:spPr>
          <a:xfrm>
            <a:off x="311699" y="1152475"/>
            <a:ext cx="8520601" cy="3416400"/>
          </a:xfrm>
          <a:prstGeom prst="rect">
            <a:avLst/>
          </a:prstGeom>
        </p:spPr>
        <p:txBody>
          <a:bodyPr/>
          <a:lstStyle/>
          <a:p>
            <a:pPr defTabSz="886968">
              <a:spcBef>
                <a:spcPts val="1500"/>
              </a:spcBef>
              <a:defRPr sz="1746">
                <a:solidFill>
                  <a:srgbClr val="000000"/>
                </a:solidFill>
                <a:latin typeface="Helvetica Light"/>
                <a:ea typeface="Helvetica Light"/>
                <a:cs typeface="Helvetica Light"/>
                <a:sym typeface="Helvetica Light"/>
              </a:defRPr>
            </a:pPr>
            <a:r>
              <a:rPr b="1">
                <a:latin typeface="+mn-lt"/>
                <a:ea typeface="+mn-ea"/>
                <a:cs typeface="+mn-cs"/>
                <a:sym typeface="Helvetica"/>
              </a:rPr>
              <a:t>Objective</a:t>
            </a:r>
            <a:r>
              <a:t>: to let the investor know how you plan to get the message out about your product, in order to grow.</a:t>
            </a:r>
          </a:p>
          <a:p>
            <a:pPr defTabSz="886968">
              <a:spcBef>
                <a:spcPts val="1500"/>
              </a:spcBef>
              <a:defRPr sz="1746">
                <a:solidFill>
                  <a:srgbClr val="000000"/>
                </a:solidFill>
                <a:latin typeface="Helvetica Light"/>
                <a:ea typeface="Helvetica Light"/>
                <a:cs typeface="Helvetica Light"/>
                <a:sym typeface="Helvetica Light"/>
              </a:defRPr>
            </a:pPr>
            <a:r>
              <a:t>Be ready to answer the following:</a:t>
            </a:r>
          </a:p>
          <a:p>
            <a:pPr marL="498919" indent="-277177" defTabSz="886968">
              <a:spcBef>
                <a:spcPts val="0"/>
              </a:spcBef>
              <a:buClr>
                <a:srgbClr val="000000"/>
              </a:buClr>
              <a:buSzPct val="100000"/>
              <a:buFont typeface="Arial"/>
              <a:buChar char="•"/>
              <a:defRPr sz="1746">
                <a:solidFill>
                  <a:srgbClr val="000000"/>
                </a:solidFill>
                <a:latin typeface="Helvetica Light"/>
                <a:ea typeface="Helvetica Light"/>
                <a:cs typeface="Helvetica Light"/>
                <a:sym typeface="Helvetica Light"/>
              </a:defRPr>
            </a:pPr>
            <a:r>
              <a:t>Where are your customers looking today and finding help?</a:t>
            </a:r>
          </a:p>
          <a:p>
            <a:pPr marL="498919" indent="-277177" defTabSz="886968">
              <a:spcBef>
                <a:spcPts val="0"/>
              </a:spcBef>
              <a:buClr>
                <a:srgbClr val="000000"/>
              </a:buClr>
              <a:buSzPct val="100000"/>
              <a:buFont typeface="Arial"/>
              <a:buChar char="•"/>
              <a:defRPr sz="1746">
                <a:solidFill>
                  <a:srgbClr val="000000"/>
                </a:solidFill>
                <a:latin typeface="Helvetica Light"/>
                <a:ea typeface="Helvetica Light"/>
                <a:cs typeface="Helvetica Light"/>
                <a:sym typeface="Helvetica Light"/>
              </a:defRPr>
            </a:pPr>
            <a:r>
              <a:t>How will you get your message in front of them?</a:t>
            </a:r>
          </a:p>
          <a:p>
            <a:pPr marL="498919" indent="-277177" defTabSz="886968">
              <a:spcBef>
                <a:spcPts val="0"/>
              </a:spcBef>
              <a:buClr>
                <a:srgbClr val="000000"/>
              </a:buClr>
              <a:buSzPct val="100000"/>
              <a:buFont typeface="Arial"/>
              <a:buChar char="•"/>
              <a:defRPr sz="1746">
                <a:solidFill>
                  <a:srgbClr val="000000"/>
                </a:solidFill>
                <a:latin typeface="Helvetica Light"/>
                <a:ea typeface="Helvetica Light"/>
                <a:cs typeface="Helvetica Light"/>
                <a:sym typeface="Helvetica Light"/>
              </a:defRPr>
            </a:pPr>
            <a:r>
              <a:t>How will you achieve your target growth rates?</a:t>
            </a:r>
          </a:p>
          <a:p>
            <a:pPr marL="498919" indent="-277177" defTabSz="886968">
              <a:spcBef>
                <a:spcPts val="0"/>
              </a:spcBef>
              <a:buClr>
                <a:srgbClr val="000000"/>
              </a:buClr>
              <a:buSzPct val="100000"/>
              <a:buFont typeface="Arial"/>
              <a:buChar char="•"/>
              <a:defRPr sz="1746">
                <a:solidFill>
                  <a:srgbClr val="000000"/>
                </a:solidFill>
                <a:latin typeface="Helvetica Light"/>
                <a:ea typeface="Helvetica Light"/>
                <a:cs typeface="Helvetica Light"/>
                <a:sym typeface="Helvetica Light"/>
              </a:defRPr>
            </a:pPr>
            <a:r>
              <a:t>What are the most important and unique channels and methods you will use to find and win customers?</a:t>
            </a:r>
          </a:p>
          <a:p>
            <a:pPr marL="498919" indent="-277177" defTabSz="886968">
              <a:spcBef>
                <a:spcPts val="0"/>
              </a:spcBef>
              <a:buClr>
                <a:srgbClr val="000000"/>
              </a:buClr>
              <a:buSzPct val="100000"/>
              <a:buFont typeface="Arial"/>
              <a:buChar char="•"/>
              <a:defRPr sz="1746">
                <a:solidFill>
                  <a:srgbClr val="000000"/>
                </a:solidFill>
                <a:latin typeface="Helvetica Light"/>
                <a:ea typeface="Helvetica Light"/>
                <a:cs typeface="Helvetica Light"/>
                <a:sym typeface="Helvetica Light"/>
              </a:defRPr>
            </a:pPr>
            <a:r>
              <a:t>How are you doing it differently to others in the same space?</a:t>
            </a:r>
          </a:p>
        </p:txBody>
      </p:sp>
      <p:pic>
        <p:nvPicPr>
          <p:cNvPr id="174" name="image2.gif"/>
          <p:cNvPicPr>
            <a:picLocks noChangeAspect="1"/>
          </p:cNvPicPr>
          <p:nvPr/>
        </p:nvPicPr>
        <p:blipFill>
          <a:blip r:embed="rId2">
            <a:extLst/>
          </a:blip>
          <a:stretch>
            <a:fillRect/>
          </a:stretch>
        </p:blipFill>
        <p:spPr>
          <a:xfrm>
            <a:off x="7288793" y="4700863"/>
            <a:ext cx="1884486" cy="408307"/>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14:dur="250">
        <p:dissolve/>
      </p:transition>
    </mc:Choice>
    <mc:Fallback xmlns="">
      <p:transition spd="fast">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Shape 176"/>
          <p:cNvSpPr>
            <a:spLocks noGrp="1"/>
          </p:cNvSpPr>
          <p:nvPr>
            <p:ph type="title"/>
          </p:nvPr>
        </p:nvSpPr>
        <p:spPr>
          <a:xfrm>
            <a:off x="311699" y="445025"/>
            <a:ext cx="8520601" cy="572700"/>
          </a:xfrm>
          <a:prstGeom prst="rect">
            <a:avLst/>
          </a:prstGeom>
        </p:spPr>
        <p:txBody>
          <a:bodyPr/>
          <a:lstStyle>
            <a:lvl1pPr defTabSz="822959">
              <a:defRPr sz="2520">
                <a:latin typeface="+mn-lt"/>
                <a:ea typeface="+mn-ea"/>
                <a:cs typeface="+mn-cs"/>
                <a:sym typeface="Helvetica"/>
              </a:defRPr>
            </a:lvl1pPr>
          </a:lstStyle>
          <a:p>
            <a:r>
              <a:t>Introduce your team</a:t>
            </a:r>
          </a:p>
        </p:txBody>
      </p:sp>
      <p:sp>
        <p:nvSpPr>
          <p:cNvPr id="177" name="Shape 177"/>
          <p:cNvSpPr>
            <a:spLocks noGrp="1"/>
          </p:cNvSpPr>
          <p:nvPr>
            <p:ph type="body" idx="1"/>
          </p:nvPr>
        </p:nvSpPr>
        <p:spPr>
          <a:xfrm>
            <a:off x="311699" y="1152475"/>
            <a:ext cx="8520601" cy="3416400"/>
          </a:xfrm>
          <a:prstGeom prst="rect">
            <a:avLst/>
          </a:prstGeom>
        </p:spPr>
        <p:txBody>
          <a:bodyPr/>
          <a:lstStyle/>
          <a:p>
            <a:pPr>
              <a:defRPr>
                <a:solidFill>
                  <a:srgbClr val="000000"/>
                </a:solidFill>
                <a:latin typeface="Helvetica Light"/>
                <a:ea typeface="Helvetica Light"/>
                <a:cs typeface="Helvetica Light"/>
                <a:sym typeface="Helvetica Light"/>
              </a:defRPr>
            </a:pPr>
            <a:r>
              <a:rPr b="1">
                <a:latin typeface="+mn-lt"/>
                <a:ea typeface="+mn-ea"/>
                <a:cs typeface="+mn-cs"/>
                <a:sym typeface="Helvetica"/>
              </a:rPr>
              <a:t>Objective</a:t>
            </a:r>
            <a:r>
              <a:t>: to give the investor confidence that the project team has the skills, experience and credibility to realise the project.</a:t>
            </a:r>
          </a:p>
          <a:p>
            <a:pPr marL="514350" indent="-285750">
              <a:buClr>
                <a:srgbClr val="000000"/>
              </a:buClr>
              <a:buSzPct val="100000"/>
              <a:buFont typeface="Arial"/>
              <a:buChar char="•"/>
              <a:defRPr>
                <a:solidFill>
                  <a:srgbClr val="000000"/>
                </a:solidFill>
                <a:latin typeface="Helvetica Light"/>
                <a:ea typeface="Helvetica Light"/>
                <a:cs typeface="Helvetica Light"/>
                <a:sym typeface="Helvetica Light"/>
              </a:defRPr>
            </a:pPr>
            <a:r>
              <a:t>Highlight key team members and their prior positions, successes, domain expertise.</a:t>
            </a:r>
          </a:p>
          <a:p>
            <a:pPr marL="514350" indent="-285750">
              <a:buClr>
                <a:srgbClr val="000000"/>
              </a:buClr>
              <a:buSzPct val="100000"/>
              <a:buFont typeface="Arial"/>
              <a:buChar char="•"/>
              <a:defRPr>
                <a:solidFill>
                  <a:srgbClr val="000000"/>
                </a:solidFill>
                <a:latin typeface="Helvetica Light"/>
                <a:ea typeface="Helvetica Light"/>
                <a:cs typeface="Helvetica Light"/>
                <a:sym typeface="Helvetica Light"/>
              </a:defRPr>
            </a:pPr>
            <a:r>
              <a:t>Demonstrate relevant experience.</a:t>
            </a:r>
          </a:p>
          <a:p>
            <a:pPr marL="514350" indent="-285750">
              <a:buClr>
                <a:srgbClr val="000000"/>
              </a:buClr>
              <a:buSzPct val="100000"/>
              <a:buFont typeface="Arial"/>
              <a:buChar char="•"/>
              <a:defRPr>
                <a:solidFill>
                  <a:srgbClr val="000000"/>
                </a:solidFill>
                <a:latin typeface="Helvetica Light"/>
                <a:ea typeface="Helvetica Light"/>
                <a:cs typeface="Helvetica Light"/>
                <a:sym typeface="Helvetica Light"/>
              </a:defRPr>
            </a:pPr>
            <a:r>
              <a:t>Be ready to answer the question “Which roles are the keys to success in your company/space?”</a:t>
            </a:r>
          </a:p>
        </p:txBody>
      </p:sp>
      <p:pic>
        <p:nvPicPr>
          <p:cNvPr id="178" name="image2.gif"/>
          <p:cNvPicPr>
            <a:picLocks noChangeAspect="1"/>
          </p:cNvPicPr>
          <p:nvPr/>
        </p:nvPicPr>
        <p:blipFill>
          <a:blip r:embed="rId2">
            <a:extLst/>
          </a:blip>
          <a:stretch>
            <a:fillRect/>
          </a:stretch>
        </p:blipFill>
        <p:spPr>
          <a:xfrm>
            <a:off x="7288793" y="4700863"/>
            <a:ext cx="1884486" cy="408307"/>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14:dur="250">
        <p:dissolve/>
      </p:transition>
    </mc:Choice>
    <mc:Fallback xmlns="">
      <p:transition spd="fast">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Shape 180"/>
          <p:cNvSpPr>
            <a:spLocks noGrp="1"/>
          </p:cNvSpPr>
          <p:nvPr>
            <p:ph type="title"/>
          </p:nvPr>
        </p:nvSpPr>
        <p:spPr>
          <a:xfrm>
            <a:off x="311699" y="445025"/>
            <a:ext cx="8520601" cy="572700"/>
          </a:xfrm>
          <a:prstGeom prst="rect">
            <a:avLst/>
          </a:prstGeom>
        </p:spPr>
        <p:txBody>
          <a:bodyPr/>
          <a:lstStyle>
            <a:lvl1pPr defTabSz="822959">
              <a:defRPr sz="2520">
                <a:latin typeface="+mn-lt"/>
                <a:ea typeface="+mn-ea"/>
                <a:cs typeface="+mn-cs"/>
                <a:sym typeface="Helvetica"/>
              </a:defRPr>
            </a:lvl1pPr>
          </a:lstStyle>
          <a:p>
            <a:r>
              <a:t>Put forward the financials</a:t>
            </a:r>
          </a:p>
        </p:txBody>
      </p:sp>
      <p:sp>
        <p:nvSpPr>
          <p:cNvPr id="181" name="Shape 181"/>
          <p:cNvSpPr>
            <a:spLocks noGrp="1"/>
          </p:cNvSpPr>
          <p:nvPr>
            <p:ph type="body" sz="half" idx="1"/>
          </p:nvPr>
        </p:nvSpPr>
        <p:spPr>
          <a:xfrm>
            <a:off x="311699" y="1152475"/>
            <a:ext cx="3999900" cy="3416400"/>
          </a:xfrm>
          <a:prstGeom prst="rect">
            <a:avLst/>
          </a:prstGeom>
        </p:spPr>
        <p:txBody>
          <a:bodyPr/>
          <a:lstStyle/>
          <a:p>
            <a:pPr defTabSz="841247">
              <a:lnSpc>
                <a:spcPct val="100000"/>
              </a:lnSpc>
              <a:spcBef>
                <a:spcPts val="900"/>
              </a:spcBef>
              <a:defRPr sz="1656">
                <a:solidFill>
                  <a:srgbClr val="000000"/>
                </a:solidFill>
                <a:latin typeface="Helvetica Light"/>
                <a:ea typeface="Helvetica Light"/>
                <a:cs typeface="Helvetica Light"/>
                <a:sym typeface="Helvetica Light"/>
              </a:defRPr>
            </a:pPr>
            <a:r>
              <a:rPr b="1">
                <a:latin typeface="+mn-lt"/>
                <a:ea typeface="+mn-ea"/>
                <a:cs typeface="+mn-cs"/>
                <a:sym typeface="Helvetica"/>
              </a:rPr>
              <a:t>Objective</a:t>
            </a:r>
            <a:r>
              <a:t>: to demonstrate that your financials stack up</a:t>
            </a:r>
          </a:p>
          <a:p>
            <a:pPr defTabSz="841247">
              <a:lnSpc>
                <a:spcPct val="100000"/>
              </a:lnSpc>
              <a:spcBef>
                <a:spcPts val="900"/>
              </a:spcBef>
              <a:defRPr sz="1656">
                <a:solidFill>
                  <a:srgbClr val="000000"/>
                </a:solidFill>
                <a:latin typeface="Helvetica Light"/>
                <a:ea typeface="Helvetica Light"/>
                <a:cs typeface="Helvetica Light"/>
                <a:sym typeface="Helvetica Light"/>
              </a:defRPr>
            </a:pPr>
            <a:r>
              <a:t>Include 3-5 years of financial projections</a:t>
            </a:r>
          </a:p>
          <a:p>
            <a:pPr defTabSz="841247">
              <a:lnSpc>
                <a:spcPct val="100000"/>
              </a:lnSpc>
              <a:spcBef>
                <a:spcPts val="900"/>
              </a:spcBef>
              <a:defRPr sz="1656">
                <a:solidFill>
                  <a:srgbClr val="000000"/>
                </a:solidFill>
                <a:latin typeface="Helvetica Light"/>
                <a:ea typeface="Helvetica Light"/>
                <a:cs typeface="Helvetica Light"/>
                <a:sym typeface="Helvetica Light"/>
              </a:defRPr>
            </a:pPr>
            <a:r>
              <a:t>Mention key and critical assumptions in your model of expenses including:</a:t>
            </a:r>
          </a:p>
          <a:p>
            <a:pPr marL="473202" indent="-262890" defTabSz="841247">
              <a:lnSpc>
                <a:spcPct val="100000"/>
              </a:lnSpc>
              <a:spcBef>
                <a:spcPts val="900"/>
              </a:spcBef>
              <a:buClr>
                <a:srgbClr val="000000"/>
              </a:buClr>
              <a:buSzPct val="100000"/>
              <a:buFont typeface="Arial"/>
              <a:buChar char="•"/>
              <a:defRPr sz="1656">
                <a:solidFill>
                  <a:srgbClr val="000000"/>
                </a:solidFill>
                <a:latin typeface="Helvetica Light"/>
                <a:ea typeface="Helvetica Light"/>
                <a:cs typeface="Helvetica Light"/>
                <a:sym typeface="Helvetica Light"/>
              </a:defRPr>
            </a:pPr>
            <a:r>
              <a:t>Customer conversion</a:t>
            </a:r>
          </a:p>
          <a:p>
            <a:pPr marL="473202" indent="-262890" defTabSz="841247">
              <a:lnSpc>
                <a:spcPct val="100000"/>
              </a:lnSpc>
              <a:spcBef>
                <a:spcPts val="900"/>
              </a:spcBef>
              <a:buClr>
                <a:srgbClr val="000000"/>
              </a:buClr>
              <a:buSzPct val="100000"/>
              <a:buFont typeface="Arial"/>
              <a:buChar char="•"/>
              <a:defRPr sz="1656">
                <a:solidFill>
                  <a:srgbClr val="000000"/>
                </a:solidFill>
                <a:latin typeface="Helvetica Light"/>
                <a:ea typeface="Helvetica Light"/>
                <a:cs typeface="Helvetica Light"/>
                <a:sym typeface="Helvetica Light"/>
              </a:defRPr>
            </a:pPr>
            <a:r>
              <a:t>Market penetration %</a:t>
            </a:r>
          </a:p>
          <a:p>
            <a:pPr defTabSz="841247">
              <a:lnSpc>
                <a:spcPct val="100000"/>
              </a:lnSpc>
              <a:spcBef>
                <a:spcPts val="900"/>
              </a:spcBef>
              <a:defRPr sz="1656">
                <a:solidFill>
                  <a:srgbClr val="000000"/>
                </a:solidFill>
                <a:latin typeface="Helvetica Light"/>
                <a:ea typeface="Helvetica Light"/>
                <a:cs typeface="Helvetica Light"/>
                <a:sym typeface="Helvetica Light"/>
              </a:defRPr>
            </a:pPr>
            <a:r>
              <a:t>Price and volume assumptions</a:t>
            </a:r>
          </a:p>
          <a:p>
            <a:pPr defTabSz="841247">
              <a:lnSpc>
                <a:spcPct val="100000"/>
              </a:lnSpc>
              <a:spcBef>
                <a:spcPts val="900"/>
              </a:spcBef>
              <a:defRPr sz="1656">
                <a:solidFill>
                  <a:srgbClr val="000000"/>
                </a:solidFill>
                <a:latin typeface="Helvetica Light"/>
                <a:ea typeface="Helvetica Light"/>
                <a:cs typeface="Helvetica Light"/>
                <a:sym typeface="Helvetica Light"/>
              </a:defRPr>
            </a:pPr>
            <a:r>
              <a:t>Foreign exchange risk</a:t>
            </a:r>
          </a:p>
        </p:txBody>
      </p:sp>
      <p:sp>
        <p:nvSpPr>
          <p:cNvPr id="182" name="Shape 182"/>
          <p:cNvSpPr>
            <a:spLocks noGrp="1"/>
          </p:cNvSpPr>
          <p:nvPr>
            <p:ph type="body" idx="13"/>
          </p:nvPr>
        </p:nvSpPr>
        <p:spPr>
          <a:prstGeom prst="rect">
            <a:avLst/>
          </a:prstGeom>
          <a:extLst>
            <a:ext uri="{C572A759-6A51-4108-AA02-DFA0A04FC94B}">
              <ma14:wrappingTextBoxFlag xmlns:ma14="http://schemas.microsoft.com/office/mac/drawingml/2011/main" val="1"/>
            </a:ext>
          </a:extLst>
        </p:spPr>
        <p:txBody>
          <a:bodyPr/>
          <a:lstStyle/>
          <a:p>
            <a:pPr>
              <a:lnSpc>
                <a:spcPct val="100000"/>
              </a:lnSpc>
              <a:spcBef>
                <a:spcPts val="1000"/>
              </a:spcBef>
              <a:defRPr>
                <a:solidFill>
                  <a:srgbClr val="000000"/>
                </a:solidFill>
                <a:latin typeface="Helvetica Light"/>
                <a:ea typeface="Helvetica Light"/>
                <a:cs typeface="Helvetica Light"/>
                <a:sym typeface="Helvetica Light"/>
              </a:defRPr>
            </a:pPr>
            <a:r>
              <a:t>Highlight each of these yearly for at least three years:</a:t>
            </a:r>
          </a:p>
          <a:p>
            <a:pPr marL="514350" indent="-285750">
              <a:lnSpc>
                <a:spcPct val="100000"/>
              </a:lnSpc>
              <a:spcBef>
                <a:spcPts val="1000"/>
              </a:spcBef>
              <a:buClr>
                <a:srgbClr val="000000"/>
              </a:buClr>
              <a:buSzPct val="100000"/>
              <a:buFont typeface="Arial"/>
              <a:buChar char="•"/>
              <a:defRPr>
                <a:solidFill>
                  <a:srgbClr val="000000"/>
                </a:solidFill>
                <a:latin typeface="Helvetica Light"/>
                <a:ea typeface="Helvetica Light"/>
                <a:cs typeface="Helvetica Light"/>
                <a:sym typeface="Helvetica Light"/>
              </a:defRPr>
            </a:pPr>
            <a:r>
              <a:t>Total customers</a:t>
            </a:r>
          </a:p>
          <a:p>
            <a:pPr marL="514350" indent="-285750">
              <a:lnSpc>
                <a:spcPct val="100000"/>
              </a:lnSpc>
              <a:spcBef>
                <a:spcPts val="1000"/>
              </a:spcBef>
              <a:buClr>
                <a:srgbClr val="000000"/>
              </a:buClr>
              <a:buSzPct val="100000"/>
              <a:buFont typeface="Arial"/>
              <a:buChar char="•"/>
              <a:defRPr>
                <a:solidFill>
                  <a:srgbClr val="000000"/>
                </a:solidFill>
                <a:latin typeface="Helvetica Light"/>
                <a:ea typeface="Helvetica Light"/>
                <a:cs typeface="Helvetica Light"/>
                <a:sym typeface="Helvetica Light"/>
              </a:defRPr>
            </a:pPr>
            <a:r>
              <a:t>Total revenue</a:t>
            </a:r>
          </a:p>
          <a:p>
            <a:pPr marL="514350" indent="-285750">
              <a:lnSpc>
                <a:spcPct val="100000"/>
              </a:lnSpc>
              <a:spcBef>
                <a:spcPts val="1000"/>
              </a:spcBef>
              <a:buClr>
                <a:srgbClr val="000000"/>
              </a:buClr>
              <a:buSzPct val="100000"/>
              <a:buFont typeface="Arial"/>
              <a:buChar char="•"/>
              <a:defRPr>
                <a:solidFill>
                  <a:srgbClr val="000000"/>
                </a:solidFill>
                <a:latin typeface="Helvetica Light"/>
                <a:ea typeface="Helvetica Light"/>
                <a:cs typeface="Helvetica Light"/>
                <a:sym typeface="Helvetica Light"/>
              </a:defRPr>
            </a:pPr>
            <a:r>
              <a:t>Total expense</a:t>
            </a:r>
          </a:p>
          <a:p>
            <a:pPr marL="514350" indent="-285750">
              <a:lnSpc>
                <a:spcPct val="100000"/>
              </a:lnSpc>
              <a:spcBef>
                <a:spcPts val="1000"/>
              </a:spcBef>
              <a:buClr>
                <a:srgbClr val="000000"/>
              </a:buClr>
              <a:buSzPct val="100000"/>
              <a:buFont typeface="Arial"/>
              <a:buChar char="•"/>
              <a:defRPr>
                <a:solidFill>
                  <a:srgbClr val="000000"/>
                </a:solidFill>
                <a:latin typeface="Helvetica Light"/>
                <a:ea typeface="Helvetica Light"/>
                <a:cs typeface="Helvetica Light"/>
                <a:sym typeface="Helvetica Light"/>
              </a:defRPr>
            </a:pPr>
            <a:r>
              <a:t>EBITDA </a:t>
            </a:r>
          </a:p>
        </p:txBody>
      </p:sp>
      <p:pic>
        <p:nvPicPr>
          <p:cNvPr id="183" name="image2.gif"/>
          <p:cNvPicPr>
            <a:picLocks noChangeAspect="1"/>
          </p:cNvPicPr>
          <p:nvPr/>
        </p:nvPicPr>
        <p:blipFill>
          <a:blip r:embed="rId2">
            <a:extLst/>
          </a:blip>
          <a:stretch>
            <a:fillRect/>
          </a:stretch>
        </p:blipFill>
        <p:spPr>
          <a:xfrm>
            <a:off x="7288793" y="4700863"/>
            <a:ext cx="1884486" cy="408307"/>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14:dur="250">
        <p:dissolve/>
      </p:transition>
    </mc:Choice>
    <mc:Fallback xmlns="">
      <p:transition spd="fast">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 name="Shape 185"/>
          <p:cNvSpPr>
            <a:spLocks noGrp="1"/>
          </p:cNvSpPr>
          <p:nvPr>
            <p:ph type="title"/>
          </p:nvPr>
        </p:nvSpPr>
        <p:spPr>
          <a:xfrm>
            <a:off x="311699" y="445025"/>
            <a:ext cx="8520601" cy="572700"/>
          </a:xfrm>
          <a:prstGeom prst="rect">
            <a:avLst/>
          </a:prstGeom>
        </p:spPr>
        <p:txBody>
          <a:bodyPr/>
          <a:lstStyle>
            <a:lvl1pPr defTabSz="822959">
              <a:defRPr sz="2520">
                <a:latin typeface="+mn-lt"/>
                <a:ea typeface="+mn-ea"/>
                <a:cs typeface="+mn-cs"/>
                <a:sym typeface="Helvetica"/>
              </a:defRPr>
            </a:lvl1pPr>
          </a:lstStyle>
          <a:p>
            <a:r>
              <a:t>Analyse the competition			</a:t>
            </a:r>
          </a:p>
        </p:txBody>
      </p:sp>
      <p:sp>
        <p:nvSpPr>
          <p:cNvPr id="186" name="Shape 186"/>
          <p:cNvSpPr>
            <a:spLocks noGrp="1"/>
          </p:cNvSpPr>
          <p:nvPr>
            <p:ph type="body" idx="1"/>
          </p:nvPr>
        </p:nvSpPr>
        <p:spPr>
          <a:xfrm>
            <a:off x="311699" y="1152475"/>
            <a:ext cx="8520601" cy="3416400"/>
          </a:xfrm>
          <a:prstGeom prst="rect">
            <a:avLst/>
          </a:prstGeom>
        </p:spPr>
        <p:txBody>
          <a:bodyPr/>
          <a:lstStyle/>
          <a:p>
            <a:pPr>
              <a:lnSpc>
                <a:spcPct val="100000"/>
              </a:lnSpc>
              <a:spcBef>
                <a:spcPts val="1000"/>
              </a:spcBef>
              <a:defRPr>
                <a:solidFill>
                  <a:srgbClr val="000000"/>
                </a:solidFill>
                <a:latin typeface="Helvetica Light"/>
                <a:ea typeface="Helvetica Light"/>
                <a:cs typeface="Helvetica Light"/>
                <a:sym typeface="Helvetica Light"/>
              </a:defRPr>
            </a:pPr>
            <a:r>
              <a:rPr b="1">
                <a:latin typeface="+mn-lt"/>
                <a:ea typeface="+mn-ea"/>
                <a:cs typeface="+mn-cs"/>
                <a:sym typeface="Helvetica"/>
              </a:rPr>
              <a:t>Objective</a:t>
            </a:r>
            <a:r>
              <a:t>: to demonstrate that you have assessed competition in the market and formulated a strategy for dealing with it.</a:t>
            </a:r>
          </a:p>
          <a:p>
            <a:pPr>
              <a:lnSpc>
                <a:spcPct val="100000"/>
              </a:lnSpc>
              <a:spcBef>
                <a:spcPts val="1000"/>
              </a:spcBef>
              <a:defRPr>
                <a:solidFill>
                  <a:srgbClr val="000000"/>
                </a:solidFill>
                <a:latin typeface="Helvetica Light"/>
                <a:ea typeface="Helvetica Light"/>
                <a:cs typeface="Helvetica Light"/>
                <a:sym typeface="Helvetica Light"/>
              </a:defRPr>
            </a:pPr>
            <a:r>
              <a:t>Be ready to explain:</a:t>
            </a:r>
          </a:p>
          <a:p>
            <a:pPr marL="514350" indent="-285750">
              <a:lnSpc>
                <a:spcPct val="100000"/>
              </a:lnSpc>
              <a:spcBef>
                <a:spcPts val="1000"/>
              </a:spcBef>
              <a:buClr>
                <a:srgbClr val="000000"/>
              </a:buClr>
              <a:buSzPct val="100000"/>
              <a:buFont typeface="Arial"/>
              <a:buChar char="•"/>
              <a:defRPr>
                <a:solidFill>
                  <a:srgbClr val="000000"/>
                </a:solidFill>
                <a:latin typeface="Helvetica Light"/>
                <a:ea typeface="Helvetica Light"/>
                <a:cs typeface="Helvetica Light"/>
                <a:sym typeface="Helvetica Light"/>
              </a:defRPr>
            </a:pPr>
            <a:r>
              <a:t>Where you exist in the overall market.</a:t>
            </a:r>
          </a:p>
          <a:p>
            <a:pPr marL="514350" indent="-285750">
              <a:lnSpc>
                <a:spcPct val="100000"/>
              </a:lnSpc>
              <a:spcBef>
                <a:spcPts val="1000"/>
              </a:spcBef>
              <a:buClr>
                <a:srgbClr val="000000"/>
              </a:buClr>
              <a:buSzPct val="100000"/>
              <a:buFont typeface="Arial"/>
              <a:buChar char="•"/>
              <a:defRPr>
                <a:solidFill>
                  <a:srgbClr val="000000"/>
                </a:solidFill>
                <a:latin typeface="Helvetica Light"/>
                <a:ea typeface="Helvetica Light"/>
                <a:cs typeface="Helvetica Light"/>
                <a:sym typeface="Helvetica Light"/>
              </a:defRPr>
            </a:pPr>
            <a:r>
              <a:t>Your competitive advantages.</a:t>
            </a:r>
          </a:p>
          <a:p>
            <a:pPr marL="514350" indent="-285750">
              <a:lnSpc>
                <a:spcPct val="100000"/>
              </a:lnSpc>
              <a:spcBef>
                <a:spcPts val="1000"/>
              </a:spcBef>
              <a:buClr>
                <a:srgbClr val="000000"/>
              </a:buClr>
              <a:buSzPct val="100000"/>
              <a:buFont typeface="Arial"/>
              <a:buChar char="•"/>
              <a:defRPr>
                <a:solidFill>
                  <a:srgbClr val="000000"/>
                </a:solidFill>
                <a:latin typeface="Helvetica Light"/>
                <a:ea typeface="Helvetica Light"/>
                <a:cs typeface="Helvetica Light"/>
                <a:sym typeface="Helvetica Light"/>
              </a:defRPr>
            </a:pPr>
            <a:r>
              <a:t>How your place in the market is unique to you and right for your company growth and customers.</a:t>
            </a:r>
          </a:p>
          <a:p>
            <a:pPr marL="514350" indent="-285750">
              <a:lnSpc>
                <a:spcPct val="100000"/>
              </a:lnSpc>
              <a:spcBef>
                <a:spcPts val="1000"/>
              </a:spcBef>
              <a:buClr>
                <a:srgbClr val="000000"/>
              </a:buClr>
              <a:buSzPct val="100000"/>
              <a:buFont typeface="Arial"/>
              <a:buChar char="•"/>
              <a:defRPr>
                <a:solidFill>
                  <a:srgbClr val="000000"/>
                </a:solidFill>
                <a:latin typeface="Helvetica Light"/>
                <a:ea typeface="Helvetica Light"/>
                <a:cs typeface="Helvetica Light"/>
                <a:sym typeface="Helvetica Light"/>
              </a:defRPr>
            </a:pPr>
            <a:r>
              <a:t>Who the competitors are, why have they succeeded/will succeed, and how you truly differentiate from them.</a:t>
            </a:r>
          </a:p>
        </p:txBody>
      </p:sp>
      <p:pic>
        <p:nvPicPr>
          <p:cNvPr id="187" name="image2.gif"/>
          <p:cNvPicPr>
            <a:picLocks noChangeAspect="1"/>
          </p:cNvPicPr>
          <p:nvPr/>
        </p:nvPicPr>
        <p:blipFill>
          <a:blip r:embed="rId2">
            <a:extLst/>
          </a:blip>
          <a:stretch>
            <a:fillRect/>
          </a:stretch>
        </p:blipFill>
        <p:spPr>
          <a:xfrm>
            <a:off x="7288793" y="4700863"/>
            <a:ext cx="1884486" cy="408307"/>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14:dur="250">
        <p:dissolve/>
      </p:transition>
    </mc:Choice>
    <mc:Fallback xmlns="">
      <p:transition spd="fast">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Shape 189"/>
          <p:cNvSpPr>
            <a:spLocks noGrp="1"/>
          </p:cNvSpPr>
          <p:nvPr>
            <p:ph type="title"/>
          </p:nvPr>
        </p:nvSpPr>
        <p:spPr>
          <a:xfrm>
            <a:off x="311699" y="445025"/>
            <a:ext cx="8520601" cy="572700"/>
          </a:xfrm>
          <a:prstGeom prst="rect">
            <a:avLst/>
          </a:prstGeom>
        </p:spPr>
        <p:txBody>
          <a:bodyPr/>
          <a:lstStyle>
            <a:lvl1pPr defTabSz="822959">
              <a:defRPr sz="2520">
                <a:latin typeface="+mn-lt"/>
                <a:ea typeface="+mn-ea"/>
                <a:cs typeface="+mn-cs"/>
                <a:sym typeface="Helvetica"/>
              </a:defRPr>
            </a:lvl1pPr>
          </a:lstStyle>
          <a:p>
            <a:r>
              <a:t>Outline the required investment			</a:t>
            </a:r>
          </a:p>
        </p:txBody>
      </p:sp>
      <p:sp>
        <p:nvSpPr>
          <p:cNvPr id="190" name="Shape 190"/>
          <p:cNvSpPr>
            <a:spLocks noGrp="1"/>
          </p:cNvSpPr>
          <p:nvPr>
            <p:ph type="body" sz="half" idx="1"/>
          </p:nvPr>
        </p:nvSpPr>
        <p:spPr>
          <a:xfrm>
            <a:off x="311699" y="1152475"/>
            <a:ext cx="3999900" cy="3416400"/>
          </a:xfrm>
          <a:prstGeom prst="rect">
            <a:avLst/>
          </a:prstGeom>
        </p:spPr>
        <p:txBody>
          <a:bodyPr/>
          <a:lstStyle/>
          <a:p>
            <a:pPr>
              <a:lnSpc>
                <a:spcPct val="100000"/>
              </a:lnSpc>
              <a:spcBef>
                <a:spcPts val="1000"/>
              </a:spcBef>
              <a:defRPr sz="1600">
                <a:solidFill>
                  <a:srgbClr val="000000"/>
                </a:solidFill>
                <a:latin typeface="Helvetica Light"/>
                <a:ea typeface="Helvetica Light"/>
                <a:cs typeface="Helvetica Light"/>
                <a:sym typeface="Helvetica Light"/>
              </a:defRPr>
            </a:pPr>
            <a:r>
              <a:rPr b="1">
                <a:latin typeface="+mn-lt"/>
                <a:ea typeface="+mn-ea"/>
                <a:cs typeface="+mn-cs"/>
                <a:sym typeface="Helvetica"/>
              </a:rPr>
              <a:t>Objective</a:t>
            </a:r>
            <a:r>
              <a:t>: to make it clear what kind of investment you are looking for.</a:t>
            </a:r>
          </a:p>
          <a:p>
            <a:pPr>
              <a:lnSpc>
                <a:spcPct val="100000"/>
              </a:lnSpc>
              <a:spcBef>
                <a:spcPts val="1000"/>
              </a:spcBef>
              <a:defRPr sz="1600">
                <a:solidFill>
                  <a:srgbClr val="000000"/>
                </a:solidFill>
                <a:latin typeface="Helvetica Light"/>
                <a:ea typeface="Helvetica Light"/>
                <a:cs typeface="Helvetica Light"/>
                <a:sym typeface="Helvetica Light"/>
              </a:defRPr>
            </a:pPr>
            <a:r>
              <a:t>Be ready to explain and justify the following:</a:t>
            </a:r>
          </a:p>
          <a:p>
            <a:pPr marL="514350" indent="-285750">
              <a:lnSpc>
                <a:spcPct val="100000"/>
              </a:lnSpc>
              <a:spcBef>
                <a:spcPts val="1000"/>
              </a:spcBef>
              <a:buClr>
                <a:srgbClr val="000000"/>
              </a:buClr>
              <a:buSzPct val="100000"/>
              <a:buFont typeface="Arial"/>
              <a:buChar char="•"/>
              <a:defRPr sz="1600">
                <a:solidFill>
                  <a:srgbClr val="000000"/>
                </a:solidFill>
                <a:latin typeface="Helvetica Light"/>
                <a:ea typeface="Helvetica Light"/>
                <a:cs typeface="Helvetica Light"/>
                <a:sym typeface="Helvetica Light"/>
              </a:defRPr>
            </a:pPr>
            <a:r>
              <a:t>How much capital you are raising, and with what general terms: equity, debt, convertible note.</a:t>
            </a:r>
          </a:p>
          <a:p>
            <a:pPr marL="514350" indent="-285750">
              <a:lnSpc>
                <a:spcPct val="100000"/>
              </a:lnSpc>
              <a:spcBef>
                <a:spcPts val="1000"/>
              </a:spcBef>
              <a:buClr>
                <a:srgbClr val="000000"/>
              </a:buClr>
              <a:buSzPct val="100000"/>
              <a:buFont typeface="Arial"/>
              <a:buChar char="•"/>
              <a:defRPr sz="1600">
                <a:solidFill>
                  <a:srgbClr val="000000"/>
                </a:solidFill>
                <a:latin typeface="Helvetica Light"/>
                <a:ea typeface="Helvetica Light"/>
                <a:cs typeface="Helvetica Light"/>
                <a:sym typeface="Helvetica Light"/>
              </a:defRPr>
            </a:pPr>
            <a:r>
              <a:t>What the timing of your capital raise is.</a:t>
            </a:r>
          </a:p>
          <a:p>
            <a:pPr marL="514350" indent="-285750">
              <a:lnSpc>
                <a:spcPct val="100000"/>
              </a:lnSpc>
              <a:spcBef>
                <a:spcPts val="1000"/>
              </a:spcBef>
              <a:buClr>
                <a:srgbClr val="000000"/>
              </a:buClr>
              <a:buSzPct val="100000"/>
              <a:buFont typeface="Arial"/>
              <a:buChar char="•"/>
              <a:defRPr sz="1600">
                <a:solidFill>
                  <a:srgbClr val="000000"/>
                </a:solidFill>
                <a:latin typeface="Helvetica Light"/>
                <a:ea typeface="Helvetica Light"/>
                <a:cs typeface="Helvetica Light"/>
                <a:sym typeface="Helvetica Light"/>
              </a:defRPr>
            </a:pPr>
            <a:r>
              <a:t>Who your existing, notable investors are, if any.</a:t>
            </a:r>
          </a:p>
        </p:txBody>
      </p:sp>
      <p:sp>
        <p:nvSpPr>
          <p:cNvPr id="191" name="Shape 191"/>
          <p:cNvSpPr>
            <a:spLocks noGrp="1"/>
          </p:cNvSpPr>
          <p:nvPr>
            <p:ph type="body" idx="13"/>
          </p:nvPr>
        </p:nvSpPr>
        <p:spPr>
          <a:prstGeom prst="rect">
            <a:avLst/>
          </a:prstGeom>
          <a:extLst>
            <a:ext uri="{C572A759-6A51-4108-AA02-DFA0A04FC94B}">
              <ma14:wrappingTextBoxFlag xmlns:ma14="http://schemas.microsoft.com/office/mac/drawingml/2011/main" val="1"/>
            </a:ext>
          </a:extLst>
        </p:spPr>
        <p:txBody>
          <a:bodyPr/>
          <a:lstStyle/>
          <a:p>
            <a:pPr marL="514350" indent="-285750">
              <a:lnSpc>
                <a:spcPct val="100000"/>
              </a:lnSpc>
              <a:spcBef>
                <a:spcPts val="1000"/>
              </a:spcBef>
              <a:buClr>
                <a:srgbClr val="000000"/>
              </a:buClr>
              <a:buSzPct val="100000"/>
              <a:buFont typeface="Arial"/>
              <a:buChar char="•"/>
              <a:defRPr>
                <a:solidFill>
                  <a:srgbClr val="000000"/>
                </a:solidFill>
                <a:latin typeface="Helvetica Light"/>
                <a:ea typeface="Helvetica Light"/>
                <a:cs typeface="Helvetica Light"/>
                <a:sym typeface="Helvetica Light"/>
              </a:defRPr>
            </a:pPr>
            <a:r>
              <a:t>How you will use the proceeds raised (as % of total raise) on the following:</a:t>
            </a:r>
          </a:p>
          <a:p>
            <a:pPr marL="914400" lvl="1" indent="-298450">
              <a:lnSpc>
                <a:spcPct val="100000"/>
              </a:lnSpc>
              <a:spcBef>
                <a:spcPts val="1000"/>
              </a:spcBef>
              <a:buClr>
                <a:srgbClr val="000000"/>
              </a:buClr>
              <a:buSzPct val="100000"/>
              <a:buFont typeface="Arial"/>
              <a:buChar char="•"/>
              <a:defRPr sz="1400">
                <a:solidFill>
                  <a:srgbClr val="000000"/>
                </a:solidFill>
                <a:latin typeface="Helvetica Light"/>
                <a:ea typeface="Helvetica Light"/>
                <a:cs typeface="Helvetica Light"/>
                <a:sym typeface="Helvetica Light"/>
              </a:defRPr>
            </a:pPr>
            <a:r>
              <a:t>founder salaries</a:t>
            </a:r>
            <a:endParaRPr sz="1200"/>
          </a:p>
          <a:p>
            <a:pPr marL="914400" lvl="1" indent="-298450">
              <a:lnSpc>
                <a:spcPct val="100000"/>
              </a:lnSpc>
              <a:spcBef>
                <a:spcPts val="1000"/>
              </a:spcBef>
              <a:buClr>
                <a:srgbClr val="000000"/>
              </a:buClr>
              <a:buSzPct val="100000"/>
              <a:buFont typeface="Arial"/>
              <a:buChar char="•"/>
              <a:defRPr sz="1400">
                <a:solidFill>
                  <a:srgbClr val="000000"/>
                </a:solidFill>
                <a:latin typeface="Helvetica Light"/>
                <a:ea typeface="Helvetica Light"/>
                <a:cs typeface="Helvetica Light"/>
                <a:sym typeface="Helvetica Light"/>
              </a:defRPr>
            </a:pPr>
            <a:r>
              <a:t>sales &amp; marketing</a:t>
            </a:r>
            <a:endParaRPr sz="1200"/>
          </a:p>
          <a:p>
            <a:pPr marL="914400" lvl="1" indent="-298450">
              <a:lnSpc>
                <a:spcPct val="100000"/>
              </a:lnSpc>
              <a:spcBef>
                <a:spcPts val="1000"/>
              </a:spcBef>
              <a:buClr>
                <a:srgbClr val="000000"/>
              </a:buClr>
              <a:buSzPct val="100000"/>
              <a:buFont typeface="Arial"/>
              <a:buChar char="•"/>
              <a:defRPr sz="1400">
                <a:solidFill>
                  <a:srgbClr val="000000"/>
                </a:solidFill>
                <a:latin typeface="Helvetica Light"/>
                <a:ea typeface="Helvetica Light"/>
                <a:cs typeface="Helvetica Light"/>
                <a:sym typeface="Helvetica Light"/>
              </a:defRPr>
            </a:pPr>
            <a:r>
              <a:t>new hires</a:t>
            </a:r>
            <a:endParaRPr sz="1200"/>
          </a:p>
          <a:p>
            <a:pPr marL="914400" lvl="1" indent="-298450">
              <a:lnSpc>
                <a:spcPct val="100000"/>
              </a:lnSpc>
              <a:spcBef>
                <a:spcPts val="1000"/>
              </a:spcBef>
              <a:buClr>
                <a:srgbClr val="000000"/>
              </a:buClr>
              <a:buSzPct val="100000"/>
              <a:buFont typeface="Arial"/>
              <a:buChar char="•"/>
              <a:defRPr sz="1400">
                <a:solidFill>
                  <a:srgbClr val="000000"/>
                </a:solidFill>
                <a:latin typeface="Helvetica Light"/>
                <a:ea typeface="Helvetica Light"/>
                <a:cs typeface="Helvetica Light"/>
                <a:sym typeface="Helvetica Light"/>
              </a:defRPr>
            </a:pPr>
            <a:r>
              <a:t>technology / product or service development</a:t>
            </a:r>
            <a:endParaRPr sz="1200"/>
          </a:p>
          <a:p>
            <a:pPr marL="914400" lvl="1" indent="-298450">
              <a:lnSpc>
                <a:spcPct val="100000"/>
              </a:lnSpc>
              <a:spcBef>
                <a:spcPts val="1000"/>
              </a:spcBef>
              <a:buClr>
                <a:srgbClr val="000000"/>
              </a:buClr>
              <a:buSzPct val="100000"/>
              <a:buFont typeface="Arial"/>
              <a:buChar char="•"/>
              <a:defRPr sz="1400">
                <a:solidFill>
                  <a:srgbClr val="000000"/>
                </a:solidFill>
                <a:latin typeface="Helvetica Light"/>
                <a:ea typeface="Helvetica Light"/>
                <a:cs typeface="Helvetica Light"/>
                <a:sym typeface="Helvetica Light"/>
              </a:defRPr>
            </a:pPr>
            <a:r>
              <a:t>capital expenses / equipment</a:t>
            </a:r>
            <a:endParaRPr sz="1200"/>
          </a:p>
          <a:p>
            <a:pPr marL="914400" lvl="1" indent="-298450">
              <a:lnSpc>
                <a:spcPct val="100000"/>
              </a:lnSpc>
              <a:spcBef>
                <a:spcPts val="1000"/>
              </a:spcBef>
              <a:buClr>
                <a:srgbClr val="000000"/>
              </a:buClr>
              <a:buSzPct val="100000"/>
              <a:buFont typeface="Arial"/>
              <a:buChar char="•"/>
              <a:defRPr sz="1400">
                <a:solidFill>
                  <a:srgbClr val="000000"/>
                </a:solidFill>
                <a:latin typeface="Helvetica Light"/>
                <a:ea typeface="Helvetica Light"/>
                <a:cs typeface="Helvetica Light"/>
                <a:sym typeface="Helvetica Light"/>
              </a:defRPr>
            </a:pPr>
            <a:r>
              <a:t>other expenses</a:t>
            </a:r>
          </a:p>
        </p:txBody>
      </p:sp>
      <p:pic>
        <p:nvPicPr>
          <p:cNvPr id="192" name="image2.gif"/>
          <p:cNvPicPr>
            <a:picLocks noChangeAspect="1"/>
          </p:cNvPicPr>
          <p:nvPr/>
        </p:nvPicPr>
        <p:blipFill>
          <a:blip r:embed="rId2">
            <a:extLst/>
          </a:blip>
          <a:stretch>
            <a:fillRect/>
          </a:stretch>
        </p:blipFill>
        <p:spPr>
          <a:xfrm>
            <a:off x="7288793" y="4700863"/>
            <a:ext cx="1884486" cy="408307"/>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14:dur="250">
        <p:dissolve/>
      </p:transition>
    </mc:Choice>
    <mc:Fallback xmlns="">
      <p:transition spd="fast">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 name="Shape 194"/>
          <p:cNvSpPr>
            <a:spLocks noGrp="1"/>
          </p:cNvSpPr>
          <p:nvPr>
            <p:ph type="title"/>
          </p:nvPr>
        </p:nvSpPr>
        <p:spPr>
          <a:xfrm>
            <a:off x="311699" y="445025"/>
            <a:ext cx="8520601" cy="572700"/>
          </a:xfrm>
          <a:prstGeom prst="rect">
            <a:avLst/>
          </a:prstGeom>
        </p:spPr>
        <p:txBody>
          <a:bodyPr/>
          <a:lstStyle>
            <a:lvl1pPr defTabSz="822959">
              <a:defRPr sz="2520">
                <a:latin typeface="+mn-lt"/>
                <a:ea typeface="+mn-ea"/>
                <a:cs typeface="+mn-cs"/>
                <a:sym typeface="Helvetica"/>
              </a:defRPr>
            </a:lvl1pPr>
          </a:lstStyle>
          <a:p>
            <a:r>
              <a:t>Tell them “why”</a:t>
            </a:r>
          </a:p>
        </p:txBody>
      </p:sp>
      <p:sp>
        <p:nvSpPr>
          <p:cNvPr id="195" name="Shape 195"/>
          <p:cNvSpPr>
            <a:spLocks noGrp="1"/>
          </p:cNvSpPr>
          <p:nvPr>
            <p:ph type="body" idx="1"/>
          </p:nvPr>
        </p:nvSpPr>
        <p:spPr>
          <a:xfrm>
            <a:off x="311699" y="1152475"/>
            <a:ext cx="8520601" cy="3416400"/>
          </a:xfrm>
          <a:prstGeom prst="rect">
            <a:avLst/>
          </a:prstGeom>
        </p:spPr>
        <p:txBody>
          <a:bodyPr/>
          <a:lstStyle/>
          <a:p>
            <a:pPr>
              <a:defRPr>
                <a:solidFill>
                  <a:srgbClr val="000000"/>
                </a:solidFill>
                <a:latin typeface="Helvetica Light"/>
                <a:ea typeface="Helvetica Light"/>
                <a:cs typeface="Helvetica Light"/>
                <a:sym typeface="Helvetica Light"/>
              </a:defRPr>
            </a:pPr>
            <a:r>
              <a:rPr b="1">
                <a:latin typeface="+mn-lt"/>
                <a:ea typeface="+mn-ea"/>
                <a:cs typeface="+mn-cs"/>
                <a:sym typeface="Helvetica"/>
              </a:rPr>
              <a:t>Objective</a:t>
            </a:r>
            <a:r>
              <a:t>: Put your project and your investment “ask” in context by explaining </a:t>
            </a:r>
            <a:r>
              <a:rPr b="1">
                <a:latin typeface="+mn-lt"/>
                <a:ea typeface="+mn-ea"/>
                <a:cs typeface="+mn-cs"/>
                <a:sym typeface="Helvetica"/>
              </a:rPr>
              <a:t>WHY</a:t>
            </a:r>
            <a:r>
              <a:t> you are carrying out the project. What is your big vision? What keeps you working on the project through good times and bad?</a:t>
            </a:r>
          </a:p>
          <a:p>
            <a:pPr>
              <a:defRPr>
                <a:solidFill>
                  <a:srgbClr val="000000"/>
                </a:solidFill>
                <a:latin typeface="Helvetica Light"/>
                <a:ea typeface="Helvetica Light"/>
                <a:cs typeface="Helvetica Light"/>
                <a:sym typeface="Helvetica Light"/>
              </a:defRPr>
            </a:pPr>
            <a:r>
              <a:t>Your </a:t>
            </a:r>
            <a:r>
              <a:rPr b="1">
                <a:latin typeface="+mn-lt"/>
                <a:ea typeface="+mn-ea"/>
                <a:cs typeface="+mn-cs"/>
                <a:sym typeface="Helvetica"/>
              </a:rPr>
              <a:t>WHY</a:t>
            </a:r>
            <a:r>
              <a:t> must be something other than money.</a:t>
            </a:r>
          </a:p>
          <a:p>
            <a:pPr>
              <a:defRPr>
                <a:solidFill>
                  <a:srgbClr val="000000"/>
                </a:solidFill>
                <a:latin typeface="Helvetica Light"/>
                <a:ea typeface="Helvetica Light"/>
                <a:cs typeface="Helvetica Light"/>
                <a:sym typeface="Helvetica Light"/>
              </a:defRPr>
            </a:pPr>
            <a:r>
              <a:t>E.g. Dearin &amp; Associates is passionate about increasing the number of Australian companies operating internationally.</a:t>
            </a:r>
          </a:p>
          <a:p>
            <a:pPr>
              <a:defRPr>
                <a:solidFill>
                  <a:srgbClr val="000000"/>
                </a:solidFill>
                <a:latin typeface="Helvetica Light"/>
                <a:ea typeface="Helvetica Light"/>
                <a:cs typeface="Helvetica Light"/>
                <a:sym typeface="Helvetica Light"/>
              </a:defRPr>
            </a:pPr>
            <a:r>
              <a:t>E.g. The ABC Group’s vision is to resurrect the grape-growing industry in Victoria and create 3500 jobs for ordinary Victorians.</a:t>
            </a:r>
          </a:p>
        </p:txBody>
      </p:sp>
      <p:pic>
        <p:nvPicPr>
          <p:cNvPr id="196" name="image2.gif"/>
          <p:cNvPicPr>
            <a:picLocks noChangeAspect="1"/>
          </p:cNvPicPr>
          <p:nvPr/>
        </p:nvPicPr>
        <p:blipFill>
          <a:blip r:embed="rId2">
            <a:extLst/>
          </a:blip>
          <a:stretch>
            <a:fillRect/>
          </a:stretch>
        </p:blipFill>
        <p:spPr>
          <a:xfrm>
            <a:off x="7288793" y="4700863"/>
            <a:ext cx="1884486" cy="408307"/>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14:dur="250">
        <p:dissolve/>
      </p:transition>
    </mc:Choice>
    <mc:Fallback xmlns="">
      <p:transition spd="fast">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Shape 198"/>
          <p:cNvSpPr>
            <a:spLocks noGrp="1"/>
          </p:cNvSpPr>
          <p:nvPr>
            <p:ph type="title"/>
          </p:nvPr>
        </p:nvSpPr>
        <p:spPr>
          <a:xfrm>
            <a:off x="311699" y="445025"/>
            <a:ext cx="8520601" cy="572700"/>
          </a:xfrm>
          <a:prstGeom prst="rect">
            <a:avLst/>
          </a:prstGeom>
        </p:spPr>
        <p:txBody>
          <a:bodyPr/>
          <a:lstStyle>
            <a:lvl1pPr defTabSz="822959">
              <a:defRPr sz="2520">
                <a:latin typeface="+mn-lt"/>
                <a:ea typeface="+mn-ea"/>
                <a:cs typeface="+mn-cs"/>
                <a:sym typeface="Helvetica"/>
              </a:defRPr>
            </a:lvl1pPr>
          </a:lstStyle>
          <a:p>
            <a:r>
              <a:t>Thanks and attribution	</a:t>
            </a:r>
          </a:p>
        </p:txBody>
      </p:sp>
      <p:sp>
        <p:nvSpPr>
          <p:cNvPr id="199" name="Shape 199"/>
          <p:cNvSpPr>
            <a:spLocks noGrp="1"/>
          </p:cNvSpPr>
          <p:nvPr>
            <p:ph type="body" idx="1"/>
          </p:nvPr>
        </p:nvSpPr>
        <p:spPr>
          <a:xfrm>
            <a:off x="311699" y="1152475"/>
            <a:ext cx="8520601" cy="3416400"/>
          </a:xfrm>
          <a:prstGeom prst="rect">
            <a:avLst/>
          </a:prstGeom>
        </p:spPr>
        <p:txBody>
          <a:bodyPr/>
          <a:lstStyle/>
          <a:p>
            <a:pPr>
              <a:defRPr>
                <a:solidFill>
                  <a:srgbClr val="000000"/>
                </a:solidFill>
                <a:latin typeface="Helvetica Light"/>
                <a:ea typeface="Helvetica Light"/>
                <a:cs typeface="Helvetica Light"/>
                <a:sym typeface="Helvetica Light"/>
              </a:defRPr>
            </a:pPr>
            <a:r>
              <a:t>This deck was created from a variety of sources including:</a:t>
            </a:r>
          </a:p>
          <a:p>
            <a:pPr marL="514350" indent="-285750">
              <a:buClr>
                <a:srgbClr val="000000"/>
              </a:buClr>
              <a:buSzPct val="100000"/>
              <a:buFont typeface="Arial"/>
              <a:buChar char="•"/>
              <a:defRPr>
                <a:solidFill>
                  <a:srgbClr val="000000"/>
                </a:solidFill>
                <a:latin typeface="Helvetica Light"/>
                <a:ea typeface="Helvetica Light"/>
                <a:cs typeface="Helvetica Light"/>
                <a:sym typeface="Helvetica Light"/>
              </a:defRPr>
            </a:pPr>
            <a:r>
              <a:t>Crowdfunder - </a:t>
            </a:r>
            <a:r>
              <a:rPr u="sng">
                <a:solidFill>
                  <a:schemeClr val="accent5"/>
                </a:solidFill>
                <a:uFill>
                  <a:solidFill>
                    <a:schemeClr val="accent5"/>
                  </a:solidFill>
                </a:uFill>
                <a:hlinkClick r:id="rId2"/>
              </a:rPr>
              <a:t>www.crowfdunder.com</a:t>
            </a:r>
          </a:p>
          <a:p>
            <a:pPr marL="514350" indent="-285750">
              <a:buClr>
                <a:srgbClr val="000000"/>
              </a:buClr>
              <a:buSzPct val="100000"/>
              <a:buFont typeface="Arial"/>
              <a:buChar char="•"/>
              <a:defRPr>
                <a:solidFill>
                  <a:srgbClr val="000000"/>
                </a:solidFill>
                <a:latin typeface="Helvetica Light"/>
                <a:ea typeface="Helvetica Light"/>
                <a:cs typeface="Helvetica Light"/>
                <a:sym typeface="Helvetica Light"/>
              </a:defRPr>
            </a:pPr>
            <a:r>
              <a:t>Key Person of Influence - </a:t>
            </a:r>
            <a:r>
              <a:rPr u="sng">
                <a:solidFill>
                  <a:schemeClr val="accent5"/>
                </a:solidFill>
                <a:uFill>
                  <a:solidFill>
                    <a:schemeClr val="accent5"/>
                  </a:solidFill>
                </a:uFill>
                <a:hlinkClick r:id="rId3"/>
              </a:rPr>
              <a:t>www.keypersonofinfluence.com.au</a:t>
            </a:r>
          </a:p>
          <a:p>
            <a:pPr marL="514350" indent="-285750">
              <a:buClr>
                <a:srgbClr val="000000"/>
              </a:buClr>
              <a:buSzPct val="100000"/>
              <a:buFont typeface="Arial"/>
              <a:buChar char="•"/>
              <a:defRPr>
                <a:solidFill>
                  <a:srgbClr val="000000"/>
                </a:solidFill>
                <a:latin typeface="Helvetica Light"/>
                <a:ea typeface="Helvetica Light"/>
                <a:cs typeface="Helvetica Light"/>
                <a:sym typeface="Helvetica Light"/>
              </a:defRPr>
            </a:pPr>
            <a:r>
              <a:t>Forbes - </a:t>
            </a:r>
            <a:r>
              <a:rPr u="sng">
                <a:solidFill>
                  <a:schemeClr val="accent5"/>
                </a:solidFill>
                <a:uFill>
                  <a:solidFill>
                    <a:schemeClr val="accent5"/>
                  </a:solidFill>
                </a:uFill>
                <a:hlinkClick r:id="rId4"/>
              </a:rPr>
              <a:t>www.forbes.com</a:t>
            </a:r>
          </a:p>
          <a:p>
            <a:pPr marL="514350" indent="-285750">
              <a:buClr>
                <a:srgbClr val="000000"/>
              </a:buClr>
              <a:buSzPct val="100000"/>
              <a:buFont typeface="Arial"/>
              <a:buChar char="•"/>
              <a:defRPr>
                <a:solidFill>
                  <a:srgbClr val="000000"/>
                </a:solidFill>
                <a:latin typeface="Helvetica Light"/>
                <a:ea typeface="Helvetica Light"/>
                <a:cs typeface="Helvetica Light"/>
                <a:sym typeface="Helvetica Light"/>
              </a:defRPr>
            </a:pPr>
            <a:r>
              <a:t>Aegis NY Venture fund </a:t>
            </a:r>
            <a:r>
              <a:rPr u="sng">
                <a:solidFill>
                  <a:schemeClr val="accent5"/>
                </a:solidFill>
                <a:uFill>
                  <a:solidFill>
                    <a:schemeClr val="accent5"/>
                  </a:solidFill>
                </a:uFill>
                <a:hlinkClick r:id="rId5"/>
              </a:rPr>
              <a:t>www.aegiscapcorp.com</a:t>
            </a:r>
          </a:p>
        </p:txBody>
      </p:sp>
      <p:pic>
        <p:nvPicPr>
          <p:cNvPr id="200" name="image2.gif"/>
          <p:cNvPicPr>
            <a:picLocks noChangeAspect="1"/>
          </p:cNvPicPr>
          <p:nvPr/>
        </p:nvPicPr>
        <p:blipFill>
          <a:blip r:embed="rId6">
            <a:extLst/>
          </a:blip>
          <a:stretch>
            <a:fillRect/>
          </a:stretch>
        </p:blipFill>
        <p:spPr>
          <a:xfrm>
            <a:off x="7288793" y="4700863"/>
            <a:ext cx="1884486" cy="408307"/>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14:dur="250">
        <p:dissolve/>
      </p:transition>
    </mc:Choice>
    <mc:Fallback xmlns="">
      <p:transition spd="fast">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2" name="image2.gif"/>
          <p:cNvPicPr>
            <a:picLocks noChangeAspect="1"/>
          </p:cNvPicPr>
          <p:nvPr/>
        </p:nvPicPr>
        <p:blipFill>
          <a:blip r:embed="rId2">
            <a:extLst/>
          </a:blip>
          <a:stretch>
            <a:fillRect/>
          </a:stretch>
        </p:blipFill>
        <p:spPr>
          <a:xfrm>
            <a:off x="7288793" y="4700863"/>
            <a:ext cx="1884486" cy="408307"/>
          </a:xfrm>
          <a:prstGeom prst="rect">
            <a:avLst/>
          </a:prstGeom>
          <a:ln w="12700">
            <a:miter lim="400000"/>
          </a:ln>
        </p:spPr>
      </p:pic>
      <p:sp>
        <p:nvSpPr>
          <p:cNvPr id="203" name="Shape 203"/>
          <p:cNvSpPr>
            <a:spLocks noGrp="1"/>
          </p:cNvSpPr>
          <p:nvPr>
            <p:ph type="body" sz="quarter" idx="1"/>
          </p:nvPr>
        </p:nvSpPr>
        <p:spPr>
          <a:xfrm>
            <a:off x="2392111" y="2598950"/>
            <a:ext cx="4359778" cy="792601"/>
          </a:xfrm>
          <a:prstGeom prst="rect">
            <a:avLst/>
          </a:prstGeom>
        </p:spPr>
        <p:txBody>
          <a:bodyPr>
            <a:normAutofit fontScale="92500"/>
          </a:bodyPr>
          <a:lstStyle>
            <a:lvl1pPr>
              <a:defRPr sz="2300" u="sng">
                <a:solidFill>
                  <a:srgbClr val="F7941D"/>
                </a:solidFill>
                <a:uFill>
                  <a:solidFill>
                    <a:schemeClr val="accent5"/>
                  </a:solidFill>
                </a:uFill>
                <a:latin typeface="Helvetica Light"/>
                <a:ea typeface="Helvetica Light"/>
                <a:cs typeface="Helvetica Light"/>
                <a:sym typeface="Helvetica Light"/>
                <a:hlinkClick r:id="rId3"/>
              </a:defRPr>
            </a:lvl1pPr>
          </a:lstStyle>
          <a:p>
            <a:pPr>
              <a:defRPr u="none">
                <a:uFillTx/>
              </a:defRPr>
            </a:pPr>
            <a:r>
              <a:rPr u="sng">
                <a:uFill>
                  <a:solidFill>
                    <a:schemeClr val="accent5"/>
                  </a:solidFill>
                </a:uFill>
                <a:hlinkClick r:id="rId3"/>
              </a:rPr>
              <a:t>www.DEARINASSOCIATES.com</a:t>
            </a:r>
          </a:p>
        </p:txBody>
      </p:sp>
      <p:sp>
        <p:nvSpPr>
          <p:cNvPr id="204" name="Shape 204"/>
          <p:cNvSpPr/>
          <p:nvPr/>
        </p:nvSpPr>
        <p:spPr>
          <a:xfrm>
            <a:off x="667417" y="113804"/>
            <a:ext cx="7809166" cy="2052599"/>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b">
            <a:normAutofit/>
          </a:bodyPr>
          <a:lstStyle>
            <a:lvl1pPr algn="ctr">
              <a:defRPr sz="4200">
                <a:latin typeface="Helvetica Light"/>
                <a:ea typeface="Helvetica Light"/>
                <a:cs typeface="Helvetica Light"/>
                <a:sym typeface="Helvetica Light"/>
              </a:defRPr>
            </a:lvl1pPr>
          </a:lstStyle>
          <a:p>
            <a:r>
              <a:t>For more business advice visit:</a:t>
            </a:r>
          </a:p>
        </p:txBody>
      </p:sp>
    </p:spTree>
  </p:cSld>
  <p:clrMapOvr>
    <a:masterClrMapping/>
  </p:clrMapOvr>
  <p:transition xmlns:p14="http://schemas.microsoft.com/office/powerpoint/2010/mai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Shape 127"/>
          <p:cNvSpPr>
            <a:spLocks noGrp="1"/>
          </p:cNvSpPr>
          <p:nvPr>
            <p:ph type="title"/>
          </p:nvPr>
        </p:nvSpPr>
        <p:spPr>
          <a:xfrm>
            <a:off x="311699" y="445025"/>
            <a:ext cx="8520601" cy="572700"/>
          </a:xfrm>
          <a:prstGeom prst="rect">
            <a:avLst/>
          </a:prstGeom>
        </p:spPr>
        <p:txBody>
          <a:bodyPr>
            <a:normAutofit fontScale="90000"/>
          </a:bodyPr>
          <a:lstStyle>
            <a:lvl1pPr defTabSz="841247">
              <a:defRPr sz="2576">
                <a:latin typeface="Helvetica Neue"/>
                <a:ea typeface="Helvetica Neue"/>
                <a:cs typeface="Helvetica Neue"/>
                <a:sym typeface="Helvetica Neue"/>
              </a:defRPr>
            </a:lvl1pPr>
          </a:lstStyle>
          <a:p>
            <a:r>
              <a:t>The Purpose of Your Pitch Deck	</a:t>
            </a:r>
          </a:p>
        </p:txBody>
      </p:sp>
      <p:sp>
        <p:nvSpPr>
          <p:cNvPr id="128" name="Shape 128"/>
          <p:cNvSpPr>
            <a:spLocks noGrp="1"/>
          </p:cNvSpPr>
          <p:nvPr>
            <p:ph type="body" idx="1"/>
          </p:nvPr>
        </p:nvSpPr>
        <p:spPr>
          <a:xfrm>
            <a:off x="311699" y="1152475"/>
            <a:ext cx="8520601" cy="3416400"/>
          </a:xfrm>
          <a:prstGeom prst="rect">
            <a:avLst/>
          </a:prstGeom>
        </p:spPr>
        <p:txBody>
          <a:bodyPr>
            <a:normAutofit fontScale="92500" lnSpcReduction="10000"/>
          </a:bodyPr>
          <a:lstStyle/>
          <a:p>
            <a:pPr marL="514350" indent="-285750">
              <a:lnSpc>
                <a:spcPct val="120000"/>
              </a:lnSpc>
              <a:spcBef>
                <a:spcPts val="600"/>
              </a:spcBef>
              <a:buClr>
                <a:srgbClr val="000000"/>
              </a:buClr>
              <a:buSzPct val="100000"/>
              <a:buFont typeface="Arial"/>
              <a:buChar char="•"/>
              <a:defRPr>
                <a:solidFill>
                  <a:srgbClr val="000000"/>
                </a:solidFill>
                <a:latin typeface="Helvetica Neue Light"/>
                <a:ea typeface="Helvetica Neue Light"/>
                <a:cs typeface="Helvetica Neue Light"/>
                <a:sym typeface="Helvetica Neue Light"/>
              </a:defRPr>
            </a:pPr>
            <a:r>
              <a:rPr dirty="0"/>
              <a:t>The purpose of a Pitch Deck is to open a potential investor’s mind to your vision and get them excited to know more.  It is </a:t>
            </a:r>
            <a:r>
              <a:rPr b="1" u="sng" dirty="0">
                <a:latin typeface="Helvetica Neue"/>
                <a:ea typeface="Helvetica Neue"/>
                <a:cs typeface="Helvetica Neue"/>
                <a:sym typeface="Helvetica Neue"/>
              </a:rPr>
              <a:t>not</a:t>
            </a:r>
            <a:r>
              <a:rPr dirty="0"/>
              <a:t> to answer all possible questions or to secure investment at the first meeting. </a:t>
            </a:r>
          </a:p>
          <a:p>
            <a:pPr marL="514350" indent="-285750">
              <a:lnSpc>
                <a:spcPct val="120000"/>
              </a:lnSpc>
              <a:spcBef>
                <a:spcPts val="600"/>
              </a:spcBef>
              <a:buClr>
                <a:srgbClr val="000000"/>
              </a:buClr>
              <a:buSzPct val="100000"/>
              <a:buFont typeface="Arial"/>
              <a:buChar char="•"/>
              <a:defRPr>
                <a:solidFill>
                  <a:srgbClr val="000000"/>
                </a:solidFill>
                <a:latin typeface="Helvetica Neue Light"/>
                <a:ea typeface="Helvetica Neue Light"/>
                <a:cs typeface="Helvetica Neue Light"/>
                <a:sym typeface="Helvetica Neue Light"/>
              </a:defRPr>
            </a:pPr>
            <a:r>
              <a:rPr dirty="0"/>
              <a:t>The story you craft in your deck needs to engage your would-be investor and encourage them to start filling in the blanks for themselves.</a:t>
            </a:r>
          </a:p>
          <a:p>
            <a:pPr marL="514350" indent="-285750">
              <a:lnSpc>
                <a:spcPct val="120000"/>
              </a:lnSpc>
              <a:spcBef>
                <a:spcPts val="600"/>
              </a:spcBef>
              <a:buClr>
                <a:srgbClr val="000000"/>
              </a:buClr>
              <a:buSzPct val="100000"/>
              <a:buFont typeface="Arial"/>
              <a:buChar char="•"/>
              <a:defRPr>
                <a:solidFill>
                  <a:srgbClr val="000000"/>
                </a:solidFill>
                <a:latin typeface="Helvetica Neue Light"/>
                <a:ea typeface="Helvetica Neue Light"/>
                <a:cs typeface="Helvetica Neue Light"/>
                <a:sym typeface="Helvetica Neue Light"/>
              </a:defRPr>
            </a:pPr>
            <a:r>
              <a:rPr dirty="0"/>
              <a:t>You must provide enough information to grab their interest, but not so much that your story loses clarity and focus, or your audience is overwhelmed with detail. Give them enough to get excited about, but leave them wanting more</a:t>
            </a:r>
            <a:r>
              <a:rPr dirty="0" smtClean="0"/>
              <a:t>.</a:t>
            </a:r>
            <a:endParaRPr dirty="0"/>
          </a:p>
          <a:p>
            <a:pPr marL="514350" indent="-285750">
              <a:lnSpc>
                <a:spcPct val="120000"/>
              </a:lnSpc>
              <a:spcBef>
                <a:spcPts val="600"/>
              </a:spcBef>
              <a:buClr>
                <a:srgbClr val="000000"/>
              </a:buClr>
              <a:buSzPct val="100000"/>
              <a:buFont typeface="Arial"/>
              <a:buChar char="•"/>
              <a:defRPr>
                <a:solidFill>
                  <a:srgbClr val="000000"/>
                </a:solidFill>
                <a:latin typeface="Helvetica Neue Light"/>
                <a:ea typeface="Helvetica Neue Light"/>
                <a:cs typeface="Helvetica Neue Light"/>
                <a:sym typeface="Helvetica Neue Light"/>
              </a:defRPr>
            </a:pPr>
            <a:r>
              <a:rPr dirty="0"/>
              <a:t>Your deck should be able to stand alone, without your verbal presentation.</a:t>
            </a:r>
          </a:p>
          <a:p>
            <a:pPr marL="514350" indent="-285750">
              <a:lnSpc>
                <a:spcPct val="120000"/>
              </a:lnSpc>
              <a:spcBef>
                <a:spcPts val="600"/>
              </a:spcBef>
              <a:buClr>
                <a:srgbClr val="000000"/>
              </a:buClr>
              <a:buSzPct val="100000"/>
              <a:buFont typeface="Arial"/>
              <a:buChar char="•"/>
              <a:defRPr>
                <a:solidFill>
                  <a:srgbClr val="000000"/>
                </a:solidFill>
                <a:latin typeface="Helvetica Neue Light"/>
                <a:ea typeface="Helvetica Neue Light"/>
                <a:cs typeface="Helvetica Neue Light"/>
                <a:sym typeface="Helvetica Neue Light"/>
              </a:defRPr>
            </a:pPr>
            <a:r>
              <a:rPr dirty="0"/>
              <a:t>Compelling decks are concise and visual, tell a story and run to 10-13 slides.</a:t>
            </a:r>
          </a:p>
        </p:txBody>
      </p:sp>
      <p:pic>
        <p:nvPicPr>
          <p:cNvPr id="129" name="image2.gif"/>
          <p:cNvPicPr>
            <a:picLocks noChangeAspect="1"/>
          </p:cNvPicPr>
          <p:nvPr/>
        </p:nvPicPr>
        <p:blipFill>
          <a:blip r:embed="rId2">
            <a:extLst/>
          </a:blip>
          <a:stretch>
            <a:fillRect/>
          </a:stretch>
        </p:blipFill>
        <p:spPr>
          <a:xfrm>
            <a:off x="7288793" y="4700863"/>
            <a:ext cx="1884486" cy="408307"/>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14:dur="250">
        <p:dissolve/>
      </p:transition>
    </mc:Choice>
    <mc:Fallback xmlns="">
      <p:transition spd="fast">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Shape 131"/>
          <p:cNvSpPr>
            <a:spLocks noGrp="1"/>
          </p:cNvSpPr>
          <p:nvPr>
            <p:ph type="title"/>
          </p:nvPr>
        </p:nvSpPr>
        <p:spPr>
          <a:xfrm>
            <a:off x="311699" y="445025"/>
            <a:ext cx="8520601" cy="572700"/>
          </a:xfrm>
          <a:prstGeom prst="rect">
            <a:avLst/>
          </a:prstGeom>
        </p:spPr>
        <p:txBody>
          <a:bodyPr/>
          <a:lstStyle>
            <a:lvl1pPr defTabSz="822959">
              <a:defRPr sz="2520">
                <a:latin typeface="+mn-lt"/>
                <a:ea typeface="+mn-ea"/>
                <a:cs typeface="+mn-cs"/>
                <a:sym typeface="Helvetica"/>
              </a:defRPr>
            </a:lvl1pPr>
          </a:lstStyle>
          <a:p>
            <a:r>
              <a:t>Common Mistakes</a:t>
            </a:r>
          </a:p>
        </p:txBody>
      </p:sp>
      <p:sp>
        <p:nvSpPr>
          <p:cNvPr id="132" name="Shape 132"/>
          <p:cNvSpPr>
            <a:spLocks noGrp="1"/>
          </p:cNvSpPr>
          <p:nvPr>
            <p:ph type="body" sz="half" idx="1"/>
          </p:nvPr>
        </p:nvSpPr>
        <p:spPr>
          <a:xfrm>
            <a:off x="311699" y="1152475"/>
            <a:ext cx="3999900" cy="3416400"/>
          </a:xfrm>
          <a:prstGeom prst="rect">
            <a:avLst/>
          </a:prstGeom>
        </p:spPr>
        <p:txBody>
          <a:bodyPr/>
          <a:lstStyle/>
          <a:p>
            <a:pPr marL="457200" indent="-342900">
              <a:spcBef>
                <a:spcPts val="0"/>
              </a:spcBef>
              <a:buClr>
                <a:srgbClr val="000000"/>
              </a:buClr>
              <a:buSzPct val="100000"/>
              <a:buFont typeface="Arial"/>
              <a:buChar char="•"/>
              <a:defRPr sz="1800">
                <a:solidFill>
                  <a:srgbClr val="000000"/>
                </a:solidFill>
                <a:latin typeface="Helvetica Light"/>
                <a:ea typeface="Helvetica Light"/>
                <a:cs typeface="Helvetica Light"/>
                <a:sym typeface="Helvetica Light"/>
              </a:defRPr>
            </a:pPr>
            <a:r>
              <a:t>Too many slides, too much information.</a:t>
            </a:r>
          </a:p>
          <a:p>
            <a:pPr marL="457200" indent="-342900">
              <a:spcBef>
                <a:spcPts val="0"/>
              </a:spcBef>
              <a:buClr>
                <a:srgbClr val="000000"/>
              </a:buClr>
              <a:buSzPct val="100000"/>
              <a:buFont typeface="Arial"/>
              <a:buChar char="•"/>
              <a:defRPr sz="1800">
                <a:solidFill>
                  <a:srgbClr val="000000"/>
                </a:solidFill>
                <a:latin typeface="Helvetica Light"/>
                <a:ea typeface="Helvetica Light"/>
                <a:cs typeface="Helvetica Light"/>
                <a:sym typeface="Helvetica Light"/>
              </a:defRPr>
            </a:pPr>
            <a:r>
              <a:t>“Wordy slides”: To avoid, follow Guy Kawasaki’s 10/20/30 Rule of Power Point for slide design.</a:t>
            </a:r>
          </a:p>
          <a:p>
            <a:pPr marL="457200" indent="-342900">
              <a:spcBef>
                <a:spcPts val="0"/>
              </a:spcBef>
              <a:buClr>
                <a:srgbClr val="000000"/>
              </a:buClr>
              <a:buSzPct val="100000"/>
              <a:buFont typeface="Arial"/>
              <a:buChar char="•"/>
              <a:defRPr sz="1800">
                <a:solidFill>
                  <a:srgbClr val="000000"/>
                </a:solidFill>
                <a:latin typeface="Helvetica Light"/>
                <a:ea typeface="Helvetica Light"/>
                <a:cs typeface="Helvetica Light"/>
                <a:sym typeface="Helvetica Light"/>
              </a:defRPr>
            </a:pPr>
            <a:r>
              <a:t>Too many product details.</a:t>
            </a:r>
          </a:p>
          <a:p>
            <a:pPr marL="457200" indent="-342900">
              <a:spcBef>
                <a:spcPts val="0"/>
              </a:spcBef>
              <a:buClr>
                <a:srgbClr val="000000"/>
              </a:buClr>
              <a:buSzPct val="100000"/>
              <a:buFont typeface="Arial"/>
              <a:buChar char="•"/>
              <a:defRPr sz="1800">
                <a:solidFill>
                  <a:srgbClr val="000000"/>
                </a:solidFill>
                <a:latin typeface="Helvetica Light"/>
                <a:ea typeface="Helvetica Light"/>
                <a:cs typeface="Helvetica Light"/>
                <a:sym typeface="Helvetica Light"/>
              </a:defRPr>
            </a:pPr>
            <a:r>
              <a:t>Too many financial details in the deck (table a separate document).</a:t>
            </a:r>
          </a:p>
        </p:txBody>
      </p:sp>
      <p:sp>
        <p:nvSpPr>
          <p:cNvPr id="133" name="Shape 133"/>
          <p:cNvSpPr>
            <a:spLocks noGrp="1"/>
          </p:cNvSpPr>
          <p:nvPr>
            <p:ph type="body" idx="13"/>
          </p:nvPr>
        </p:nvSpPr>
        <p:spPr>
          <a:prstGeom prst="rect">
            <a:avLst/>
          </a:prstGeom>
          <a:extLst>
            <a:ext uri="{C572A759-6A51-4108-AA02-DFA0A04FC94B}">
              <ma14:wrappingTextBoxFlag xmlns:ma14="http://schemas.microsoft.com/office/mac/drawingml/2011/main" val="1"/>
            </a:ext>
          </a:extLst>
        </p:spPr>
        <p:txBody>
          <a:bodyPr/>
          <a:lstStyle/>
          <a:p>
            <a:pPr marL="457200" indent="-342900">
              <a:lnSpc>
                <a:spcPct val="100000"/>
              </a:lnSpc>
              <a:spcBef>
                <a:spcPts val="600"/>
              </a:spcBef>
              <a:buClr>
                <a:srgbClr val="000000"/>
              </a:buClr>
              <a:buSzPct val="100000"/>
              <a:buFont typeface="Arial"/>
              <a:buChar char="•"/>
              <a:defRPr>
                <a:solidFill>
                  <a:srgbClr val="000000"/>
                </a:solidFill>
                <a:latin typeface="Helvetica Light"/>
                <a:ea typeface="Helvetica Light"/>
                <a:cs typeface="Helvetica Light"/>
                <a:sym typeface="Helvetica Light"/>
              </a:defRPr>
            </a:pPr>
            <a:r>
              <a:t>Assumptions you can’t back up or don’t have data on.</a:t>
            </a:r>
          </a:p>
          <a:p>
            <a:pPr marL="457200" indent="-342900">
              <a:lnSpc>
                <a:spcPct val="100000"/>
              </a:lnSpc>
              <a:spcBef>
                <a:spcPts val="600"/>
              </a:spcBef>
              <a:buClr>
                <a:srgbClr val="000000"/>
              </a:buClr>
              <a:buSzPct val="100000"/>
              <a:buFont typeface="Arial"/>
              <a:buChar char="•"/>
              <a:defRPr>
                <a:solidFill>
                  <a:srgbClr val="000000"/>
                </a:solidFill>
                <a:latin typeface="Helvetica Light"/>
                <a:ea typeface="Helvetica Light"/>
                <a:cs typeface="Helvetica Light"/>
                <a:sym typeface="Helvetica Light"/>
              </a:defRPr>
            </a:pPr>
            <a:r>
              <a:t>Not getting to your key ideas quickly (aka “waffling”).</a:t>
            </a:r>
          </a:p>
          <a:p>
            <a:pPr marL="457200" indent="-342900">
              <a:lnSpc>
                <a:spcPct val="100000"/>
              </a:lnSpc>
              <a:spcBef>
                <a:spcPts val="600"/>
              </a:spcBef>
              <a:buClr>
                <a:srgbClr val="000000"/>
              </a:buClr>
              <a:buSzPct val="100000"/>
              <a:buFont typeface="Arial"/>
              <a:buChar char="•"/>
              <a:defRPr>
                <a:solidFill>
                  <a:srgbClr val="000000"/>
                </a:solidFill>
                <a:latin typeface="Helvetica Light"/>
                <a:ea typeface="Helvetica Light"/>
                <a:cs typeface="Helvetica Light"/>
                <a:sym typeface="Helvetica Light"/>
              </a:defRPr>
            </a:pPr>
            <a:r>
              <a:t>Lacking clarity.</a:t>
            </a:r>
          </a:p>
          <a:p>
            <a:pPr marL="457200" indent="-342900">
              <a:lnSpc>
                <a:spcPct val="100000"/>
              </a:lnSpc>
              <a:spcBef>
                <a:spcPts val="600"/>
              </a:spcBef>
              <a:buClr>
                <a:srgbClr val="000000"/>
              </a:buClr>
              <a:buSzPct val="100000"/>
              <a:buFont typeface="Arial"/>
              <a:buChar char="•"/>
              <a:defRPr>
                <a:solidFill>
                  <a:srgbClr val="000000"/>
                </a:solidFill>
                <a:latin typeface="Helvetica Light"/>
                <a:ea typeface="Helvetica Light"/>
                <a:cs typeface="Helvetica Light"/>
                <a:sym typeface="Helvetica Light"/>
              </a:defRPr>
            </a:pPr>
            <a:r>
              <a:t>Presenting for too long. </a:t>
            </a:r>
          </a:p>
          <a:p>
            <a:pPr marL="457200" indent="-342900">
              <a:lnSpc>
                <a:spcPct val="100000"/>
              </a:lnSpc>
              <a:spcBef>
                <a:spcPts val="600"/>
              </a:spcBef>
              <a:buClr>
                <a:srgbClr val="000000"/>
              </a:buClr>
              <a:buSzPct val="100000"/>
              <a:buFont typeface="Arial"/>
              <a:buChar char="•"/>
              <a:defRPr>
                <a:solidFill>
                  <a:srgbClr val="000000"/>
                </a:solidFill>
                <a:latin typeface="Helvetica Light"/>
                <a:ea typeface="Helvetica Light"/>
                <a:cs typeface="Helvetica Light"/>
                <a:sym typeface="Helvetica Light"/>
              </a:defRPr>
            </a:pPr>
            <a:r>
              <a:t>Belittling competitors.</a:t>
            </a:r>
          </a:p>
        </p:txBody>
      </p:sp>
      <p:pic>
        <p:nvPicPr>
          <p:cNvPr id="134" name="image2.gif"/>
          <p:cNvPicPr>
            <a:picLocks noChangeAspect="1"/>
          </p:cNvPicPr>
          <p:nvPr/>
        </p:nvPicPr>
        <p:blipFill>
          <a:blip r:embed="rId2">
            <a:extLst/>
          </a:blip>
          <a:stretch>
            <a:fillRect/>
          </a:stretch>
        </p:blipFill>
        <p:spPr>
          <a:xfrm>
            <a:off x="7288793" y="4700863"/>
            <a:ext cx="1884486" cy="408307"/>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14:dur="250">
        <p:dissolve/>
      </p:transition>
    </mc:Choice>
    <mc:Fallback xmlns="">
      <p:transition spd="fast">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Shape 136"/>
          <p:cNvSpPr>
            <a:spLocks noGrp="1"/>
          </p:cNvSpPr>
          <p:nvPr>
            <p:ph type="title"/>
          </p:nvPr>
        </p:nvSpPr>
        <p:spPr>
          <a:xfrm>
            <a:off x="311699" y="368062"/>
            <a:ext cx="8520601" cy="572701"/>
          </a:xfrm>
          <a:prstGeom prst="rect">
            <a:avLst/>
          </a:prstGeom>
        </p:spPr>
        <p:txBody>
          <a:bodyPr/>
          <a:lstStyle>
            <a:lvl1pPr defTabSz="822959">
              <a:defRPr sz="2520">
                <a:latin typeface="+mn-lt"/>
                <a:ea typeface="+mn-ea"/>
                <a:cs typeface="+mn-cs"/>
                <a:sym typeface="Helvetica"/>
              </a:defRPr>
            </a:lvl1pPr>
          </a:lstStyle>
          <a:p>
            <a:r>
              <a:t>Top Design Tips	</a:t>
            </a:r>
          </a:p>
        </p:txBody>
      </p:sp>
      <p:sp>
        <p:nvSpPr>
          <p:cNvPr id="137" name="Shape 137"/>
          <p:cNvSpPr>
            <a:spLocks noGrp="1"/>
          </p:cNvSpPr>
          <p:nvPr>
            <p:ph type="body" idx="1"/>
          </p:nvPr>
        </p:nvSpPr>
        <p:spPr>
          <a:xfrm>
            <a:off x="311699" y="1075513"/>
            <a:ext cx="8520601" cy="3416401"/>
          </a:xfrm>
          <a:prstGeom prst="rect">
            <a:avLst/>
          </a:prstGeom>
        </p:spPr>
        <p:txBody>
          <a:bodyPr>
            <a:normAutofit/>
          </a:bodyPr>
          <a:lstStyle/>
          <a:p>
            <a:pPr marL="442341" indent="-245745" defTabSz="786384">
              <a:spcBef>
                <a:spcPts val="600"/>
              </a:spcBef>
              <a:buClr>
                <a:srgbClr val="000000"/>
              </a:buClr>
              <a:buSzPct val="100000"/>
              <a:buFont typeface="Arial"/>
              <a:buChar char="•"/>
              <a:defRPr sz="1548">
                <a:solidFill>
                  <a:srgbClr val="000000"/>
                </a:solidFill>
                <a:latin typeface="Helvetica Neue Light"/>
                <a:ea typeface="Helvetica Neue Light"/>
                <a:cs typeface="Helvetica Neue Light"/>
                <a:sym typeface="Helvetica Neue Light"/>
              </a:defRPr>
            </a:pPr>
            <a:r>
              <a:rPr sz="1600" dirty="0"/>
              <a:t>Put important content at the top of the slide.</a:t>
            </a:r>
          </a:p>
          <a:p>
            <a:pPr marL="442341" indent="-245745" defTabSz="786384">
              <a:spcBef>
                <a:spcPts val="600"/>
              </a:spcBef>
              <a:buClr>
                <a:srgbClr val="000000"/>
              </a:buClr>
              <a:buSzPct val="100000"/>
              <a:buFont typeface="Arial"/>
              <a:buChar char="•"/>
              <a:defRPr sz="1548">
                <a:solidFill>
                  <a:srgbClr val="000000"/>
                </a:solidFill>
                <a:latin typeface="Helvetica Neue Light"/>
                <a:ea typeface="Helvetica Neue Light"/>
                <a:cs typeface="Helvetica Neue Light"/>
                <a:sym typeface="Helvetica Neue Light"/>
              </a:defRPr>
            </a:pPr>
            <a:r>
              <a:rPr sz="1600" dirty="0"/>
              <a:t>Use font size </a:t>
            </a:r>
            <a:r>
              <a:rPr sz="3600" dirty="0"/>
              <a:t>30.</a:t>
            </a:r>
          </a:p>
          <a:p>
            <a:pPr marL="442341" indent="-245745" defTabSz="786384">
              <a:lnSpc>
                <a:spcPct val="90000"/>
              </a:lnSpc>
              <a:spcBef>
                <a:spcPts val="600"/>
              </a:spcBef>
              <a:buClr>
                <a:srgbClr val="000000"/>
              </a:buClr>
              <a:buSzPct val="100000"/>
              <a:buFont typeface="Arial"/>
              <a:buChar char="•"/>
              <a:defRPr sz="1548">
                <a:solidFill>
                  <a:srgbClr val="000000"/>
                </a:solidFill>
                <a:latin typeface="Helvetica Neue Light"/>
                <a:ea typeface="Helvetica Neue Light"/>
                <a:cs typeface="Helvetica Neue Light"/>
                <a:sym typeface="Helvetica Neue Light"/>
              </a:defRPr>
            </a:pPr>
            <a:r>
              <a:rPr sz="1600" dirty="0"/>
              <a:t>Use catchy titles - “Billion Dollar Market Potential” rather than “Market Summary”.</a:t>
            </a:r>
          </a:p>
          <a:p>
            <a:pPr marL="442341" indent="-245745" defTabSz="786384">
              <a:spcBef>
                <a:spcPts val="600"/>
              </a:spcBef>
              <a:buClr>
                <a:srgbClr val="000000"/>
              </a:buClr>
              <a:buSzPct val="100000"/>
              <a:buFont typeface="Arial"/>
              <a:buChar char="•"/>
              <a:defRPr sz="1548">
                <a:solidFill>
                  <a:srgbClr val="000000"/>
                </a:solidFill>
                <a:latin typeface="Helvetica Neue Light"/>
                <a:ea typeface="Helvetica Neue Light"/>
                <a:cs typeface="Helvetica Neue Light"/>
                <a:sym typeface="Helvetica Neue Light"/>
              </a:defRPr>
            </a:pPr>
            <a:r>
              <a:rPr sz="1600" dirty="0"/>
              <a:t>Use your company’s logo, corporate colors and corporate “look and feel”.</a:t>
            </a:r>
          </a:p>
          <a:p>
            <a:pPr marL="442341" indent="-245745" defTabSz="786384">
              <a:spcBef>
                <a:spcPts val="500"/>
              </a:spcBef>
              <a:buClr>
                <a:srgbClr val="000000"/>
              </a:buClr>
              <a:buSzPct val="100000"/>
              <a:buFont typeface="Arial"/>
              <a:buChar char="•"/>
              <a:defRPr sz="1548">
                <a:solidFill>
                  <a:srgbClr val="000000"/>
                </a:solidFill>
                <a:latin typeface="Helvetica Neue Light"/>
                <a:ea typeface="Helvetica Neue Light"/>
                <a:cs typeface="Helvetica Neue Light"/>
                <a:sym typeface="Helvetica Neue Light"/>
              </a:defRPr>
            </a:pPr>
            <a:r>
              <a:rPr sz="1600" dirty="0"/>
              <a:t>Use graphs, charts and visuals rather than text - </a:t>
            </a:r>
            <a:r>
              <a:rPr sz="1600" b="1" dirty="0">
                <a:latin typeface="Helvetica Neue"/>
                <a:ea typeface="Helvetica Neue"/>
                <a:cs typeface="Helvetica Neue"/>
                <a:sym typeface="Helvetica Neue"/>
              </a:rPr>
              <a:t>no more than six bullet points to a slide</a:t>
            </a:r>
            <a:r>
              <a:rPr sz="1600" dirty="0"/>
              <a:t>.</a:t>
            </a:r>
          </a:p>
          <a:p>
            <a:pPr marL="442341" indent="-245745" defTabSz="786384">
              <a:spcBef>
                <a:spcPts val="600"/>
              </a:spcBef>
              <a:buClr>
                <a:srgbClr val="000000"/>
              </a:buClr>
              <a:buSzPct val="100000"/>
              <a:buFont typeface="Arial"/>
              <a:buChar char="•"/>
              <a:defRPr sz="1548">
                <a:solidFill>
                  <a:srgbClr val="000000"/>
                </a:solidFill>
                <a:latin typeface="Helvetica Neue Light"/>
                <a:ea typeface="Helvetica Neue Light"/>
                <a:cs typeface="Helvetica Neue Light"/>
                <a:sym typeface="Helvetica Neue Light"/>
              </a:defRPr>
            </a:pPr>
            <a:r>
              <a:rPr sz="1600" dirty="0"/>
              <a:t>Use contrasting background and text  - no dark colours on dark background or light colors on light background</a:t>
            </a:r>
            <a:r>
              <a:rPr sz="1600" dirty="0" smtClean="0"/>
              <a:t>.</a:t>
            </a:r>
            <a:endParaRPr sz="1600" dirty="0"/>
          </a:p>
        </p:txBody>
      </p:sp>
      <p:pic>
        <p:nvPicPr>
          <p:cNvPr id="138" name="image2.gif"/>
          <p:cNvPicPr>
            <a:picLocks noChangeAspect="1"/>
          </p:cNvPicPr>
          <p:nvPr/>
        </p:nvPicPr>
        <p:blipFill>
          <a:blip r:embed="rId2">
            <a:extLst/>
          </a:blip>
          <a:stretch>
            <a:fillRect/>
          </a:stretch>
        </p:blipFill>
        <p:spPr>
          <a:xfrm>
            <a:off x="7288793" y="4700863"/>
            <a:ext cx="1884486" cy="408307"/>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14:dur="250">
        <p:dissolve/>
      </p:transition>
    </mc:Choice>
    <mc:Fallback xmlns="">
      <p:transition spd="fast">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Shape 140"/>
          <p:cNvSpPr>
            <a:spLocks noGrp="1"/>
          </p:cNvSpPr>
          <p:nvPr>
            <p:ph type="title"/>
          </p:nvPr>
        </p:nvSpPr>
        <p:spPr>
          <a:xfrm>
            <a:off x="311699" y="445025"/>
            <a:ext cx="8520601" cy="572700"/>
          </a:xfrm>
          <a:prstGeom prst="rect">
            <a:avLst/>
          </a:prstGeom>
        </p:spPr>
        <p:txBody>
          <a:bodyPr/>
          <a:lstStyle>
            <a:lvl1pPr defTabSz="822959">
              <a:defRPr sz="2520">
                <a:latin typeface="+mn-lt"/>
                <a:ea typeface="+mn-ea"/>
                <a:cs typeface="+mn-cs"/>
                <a:sym typeface="Helvetica"/>
              </a:defRPr>
            </a:lvl1pPr>
          </a:lstStyle>
          <a:p>
            <a:r>
              <a:t>What A Pitch Deck Should Cover (aka The Outline)</a:t>
            </a:r>
          </a:p>
        </p:txBody>
      </p:sp>
      <p:sp>
        <p:nvSpPr>
          <p:cNvPr id="141" name="Shape 141"/>
          <p:cNvSpPr>
            <a:spLocks noGrp="1"/>
          </p:cNvSpPr>
          <p:nvPr>
            <p:ph type="body" sz="half" idx="1"/>
          </p:nvPr>
        </p:nvSpPr>
        <p:spPr>
          <a:xfrm>
            <a:off x="311699" y="1232049"/>
            <a:ext cx="3349501" cy="3416401"/>
          </a:xfrm>
          <a:prstGeom prst="rect">
            <a:avLst/>
          </a:prstGeom>
        </p:spPr>
        <p:txBody>
          <a:bodyPr/>
          <a:lstStyle/>
          <a:p>
            <a:pPr marL="514350" indent="-285750">
              <a:spcBef>
                <a:spcPts val="0"/>
              </a:spcBef>
              <a:buClr>
                <a:srgbClr val="000000"/>
              </a:buClr>
              <a:buSzPct val="100000"/>
              <a:buFont typeface="Arial"/>
              <a:buChar char="•"/>
              <a:defRPr>
                <a:solidFill>
                  <a:srgbClr val="000000"/>
                </a:solidFill>
                <a:latin typeface="Helvetica Light"/>
                <a:ea typeface="Helvetica Light"/>
                <a:cs typeface="Helvetica Light"/>
                <a:sym typeface="Helvetica Light"/>
              </a:defRPr>
            </a:pPr>
            <a:r>
              <a:rPr dirty="0"/>
              <a:t>Who we and what we do</a:t>
            </a:r>
          </a:p>
          <a:p>
            <a:pPr marL="514350" indent="-285750">
              <a:spcBef>
                <a:spcPts val="0"/>
              </a:spcBef>
              <a:buClr>
                <a:srgbClr val="000000"/>
              </a:buClr>
              <a:buSzPct val="100000"/>
              <a:buFont typeface="Arial"/>
              <a:buChar char="•"/>
              <a:defRPr>
                <a:solidFill>
                  <a:srgbClr val="000000"/>
                </a:solidFill>
                <a:latin typeface="Helvetica Light"/>
                <a:ea typeface="Helvetica Light"/>
                <a:cs typeface="Helvetica Light"/>
                <a:sym typeface="Helvetica Light"/>
              </a:defRPr>
            </a:pPr>
            <a:r>
              <a:rPr dirty="0"/>
              <a:t>Why we are credible</a:t>
            </a:r>
          </a:p>
          <a:p>
            <a:pPr marL="514350" indent="-285750">
              <a:spcBef>
                <a:spcPts val="0"/>
              </a:spcBef>
              <a:buClr>
                <a:srgbClr val="000000"/>
              </a:buClr>
              <a:buSzPct val="100000"/>
              <a:buFont typeface="Arial"/>
              <a:buChar char="•"/>
              <a:defRPr>
                <a:solidFill>
                  <a:srgbClr val="000000"/>
                </a:solidFill>
                <a:latin typeface="Helvetica Light"/>
                <a:ea typeface="Helvetica Light"/>
                <a:cs typeface="Helvetica Light"/>
                <a:sym typeface="Helvetica Light"/>
              </a:defRPr>
            </a:pPr>
            <a:r>
              <a:rPr dirty="0"/>
              <a:t>Momentum, Traction, Expertise: Your key numbers</a:t>
            </a:r>
          </a:p>
          <a:p>
            <a:pPr marL="514350" indent="-285750">
              <a:spcBef>
                <a:spcPts val="0"/>
              </a:spcBef>
              <a:buClr>
                <a:srgbClr val="000000"/>
              </a:buClr>
              <a:buSzPct val="100000"/>
              <a:buFont typeface="Arial"/>
              <a:buChar char="•"/>
              <a:defRPr>
                <a:solidFill>
                  <a:srgbClr val="000000"/>
                </a:solidFill>
                <a:latin typeface="Helvetica Light"/>
                <a:ea typeface="Helvetica Light"/>
                <a:cs typeface="Helvetica Light"/>
                <a:sym typeface="Helvetica Light"/>
              </a:defRPr>
            </a:pPr>
            <a:r>
              <a:rPr dirty="0"/>
              <a:t>Problem, opportunity and current solutions: what need do you fill? Product or service: your solution</a:t>
            </a:r>
          </a:p>
          <a:p>
            <a:pPr marL="514350" indent="-285750">
              <a:spcBef>
                <a:spcPts val="0"/>
              </a:spcBef>
              <a:buClr>
                <a:srgbClr val="000000"/>
              </a:buClr>
              <a:buSzPct val="100000"/>
              <a:buFont typeface="Arial"/>
              <a:buChar char="•"/>
              <a:defRPr>
                <a:solidFill>
                  <a:srgbClr val="000000"/>
                </a:solidFill>
                <a:latin typeface="Helvetica Light"/>
                <a:ea typeface="Helvetica Light"/>
                <a:cs typeface="Helvetica Light"/>
                <a:sym typeface="Helvetica Light"/>
              </a:defRPr>
            </a:pPr>
            <a:r>
              <a:rPr dirty="0"/>
              <a:t>Market opportunity: define market size / customer base</a:t>
            </a:r>
          </a:p>
          <a:p>
            <a:pPr marL="514350" indent="-285750">
              <a:spcBef>
                <a:spcPts val="0"/>
              </a:spcBef>
              <a:buClr>
                <a:srgbClr val="000000"/>
              </a:buClr>
              <a:buSzPct val="100000"/>
              <a:buFont typeface="Arial"/>
              <a:buChar char="•"/>
              <a:defRPr>
                <a:solidFill>
                  <a:srgbClr val="000000"/>
                </a:solidFill>
                <a:latin typeface="Helvetica Light"/>
                <a:ea typeface="Helvetica Light"/>
                <a:cs typeface="Helvetica Light"/>
                <a:sym typeface="Helvetica Light"/>
              </a:defRPr>
            </a:pPr>
            <a:r>
              <a:rPr dirty="0"/>
              <a:t>Business model: Key Revenue Streams</a:t>
            </a:r>
          </a:p>
        </p:txBody>
      </p:sp>
      <p:sp>
        <p:nvSpPr>
          <p:cNvPr id="142" name="Shape 142"/>
          <p:cNvSpPr>
            <a:spLocks noGrp="1"/>
          </p:cNvSpPr>
          <p:nvPr>
            <p:ph type="body" idx="13"/>
          </p:nvPr>
        </p:nvSpPr>
        <p:spPr>
          <a:xfrm>
            <a:off x="3696499" y="1152475"/>
            <a:ext cx="5135700" cy="3416400"/>
          </a:xfrm>
          <a:prstGeom prst="rect">
            <a:avLst/>
          </a:prstGeom>
          <a:extLst>
            <a:ext uri="{C572A759-6A51-4108-AA02-DFA0A04FC94B}">
              <ma14:wrappingTextBoxFlag xmlns:ma14="http://schemas.microsoft.com/office/mac/drawingml/2011/main" val="1"/>
            </a:ext>
          </a:extLst>
        </p:spPr>
        <p:txBody>
          <a:bodyPr/>
          <a:lstStyle/>
          <a:p>
            <a:pPr marL="498919" indent="-277177" defTabSz="886968">
              <a:lnSpc>
                <a:spcPct val="100000"/>
              </a:lnSpc>
              <a:spcBef>
                <a:spcPts val="0"/>
              </a:spcBef>
              <a:buClr>
                <a:srgbClr val="000000"/>
              </a:buClr>
              <a:buSzPct val="100000"/>
              <a:buFont typeface="Arial"/>
              <a:buChar char="•"/>
              <a:defRPr sz="1358">
                <a:solidFill>
                  <a:srgbClr val="000000"/>
                </a:solidFill>
                <a:latin typeface="Helvetica Light"/>
                <a:ea typeface="Helvetica Light"/>
                <a:cs typeface="Helvetica Light"/>
                <a:sym typeface="Helvetica Light"/>
              </a:defRPr>
            </a:pPr>
            <a:r>
              <a:rPr dirty="0"/>
              <a:t>Market Approach &amp; Strategy: How you grow your business</a:t>
            </a:r>
          </a:p>
          <a:p>
            <a:pPr marL="498919" indent="-277177" defTabSz="886968">
              <a:lnSpc>
                <a:spcPct val="100000"/>
              </a:lnSpc>
              <a:spcBef>
                <a:spcPts val="0"/>
              </a:spcBef>
              <a:buClr>
                <a:srgbClr val="000000"/>
              </a:buClr>
              <a:buSzPct val="100000"/>
              <a:buFont typeface="Arial"/>
              <a:buChar char="•"/>
              <a:defRPr sz="1358">
                <a:solidFill>
                  <a:srgbClr val="000000"/>
                </a:solidFill>
                <a:latin typeface="Helvetica Light"/>
                <a:ea typeface="Helvetica Light"/>
                <a:cs typeface="Helvetica Light"/>
                <a:sym typeface="Helvetica Light"/>
              </a:defRPr>
            </a:pPr>
            <a:r>
              <a:rPr dirty="0"/>
              <a:t>Team &amp; Key Stakeholders (Investors, Advisors)</a:t>
            </a:r>
          </a:p>
          <a:p>
            <a:pPr marL="498919" indent="-277177" defTabSz="886968">
              <a:lnSpc>
                <a:spcPct val="100000"/>
              </a:lnSpc>
              <a:spcBef>
                <a:spcPts val="0"/>
              </a:spcBef>
              <a:buClr>
                <a:srgbClr val="000000"/>
              </a:buClr>
              <a:buSzPct val="100000"/>
              <a:buFont typeface="Arial"/>
              <a:buChar char="•"/>
              <a:defRPr sz="1358">
                <a:solidFill>
                  <a:srgbClr val="000000"/>
                </a:solidFill>
                <a:latin typeface="Helvetica Light"/>
                <a:ea typeface="Helvetica Light"/>
                <a:cs typeface="Helvetica Light"/>
                <a:sym typeface="Helvetica Light"/>
              </a:defRPr>
            </a:pPr>
            <a:r>
              <a:rPr dirty="0"/>
              <a:t>Financials</a:t>
            </a:r>
          </a:p>
          <a:p>
            <a:pPr marL="498919" indent="-277177" defTabSz="886968">
              <a:lnSpc>
                <a:spcPct val="100000"/>
              </a:lnSpc>
              <a:spcBef>
                <a:spcPts val="0"/>
              </a:spcBef>
              <a:buClr>
                <a:srgbClr val="000000"/>
              </a:buClr>
              <a:buSzPct val="100000"/>
              <a:buFont typeface="Arial"/>
              <a:buChar char="•"/>
              <a:defRPr sz="1358">
                <a:solidFill>
                  <a:srgbClr val="000000"/>
                </a:solidFill>
                <a:latin typeface="Helvetica Light"/>
                <a:ea typeface="Helvetica Light"/>
                <a:cs typeface="Helvetica Light"/>
                <a:sym typeface="Helvetica Light"/>
              </a:defRPr>
            </a:pPr>
            <a:r>
              <a:rPr dirty="0"/>
              <a:t>Competition</a:t>
            </a:r>
          </a:p>
          <a:p>
            <a:pPr marL="498919" indent="-277177" defTabSz="886968">
              <a:lnSpc>
                <a:spcPct val="100000"/>
              </a:lnSpc>
              <a:spcBef>
                <a:spcPts val="0"/>
              </a:spcBef>
              <a:buClr>
                <a:srgbClr val="000000"/>
              </a:buClr>
              <a:buSzPct val="100000"/>
              <a:buFont typeface="Arial"/>
              <a:buChar char="•"/>
              <a:defRPr sz="1358">
                <a:solidFill>
                  <a:srgbClr val="000000"/>
                </a:solidFill>
                <a:latin typeface="Helvetica Light"/>
                <a:ea typeface="Helvetica Light"/>
                <a:cs typeface="Helvetica Light"/>
                <a:sym typeface="Helvetica Light"/>
              </a:defRPr>
            </a:pPr>
            <a:r>
              <a:rPr dirty="0"/>
              <a:t>Investment: Your ‘Ask’ for funding, Basic use of funds </a:t>
            </a:r>
          </a:p>
          <a:p>
            <a:pPr marL="498919" indent="-277177" defTabSz="886968">
              <a:lnSpc>
                <a:spcPct val="100000"/>
              </a:lnSpc>
              <a:spcBef>
                <a:spcPts val="0"/>
              </a:spcBef>
              <a:buClr>
                <a:srgbClr val="000000"/>
              </a:buClr>
              <a:buSzPct val="100000"/>
              <a:buFont typeface="Arial"/>
              <a:buChar char="•"/>
              <a:defRPr sz="1358">
                <a:solidFill>
                  <a:srgbClr val="000000"/>
                </a:solidFill>
                <a:latin typeface="Helvetica Light"/>
                <a:ea typeface="Helvetica Light"/>
                <a:cs typeface="Helvetica Light"/>
                <a:sym typeface="Helvetica Light"/>
              </a:defRPr>
            </a:pPr>
            <a:r>
              <a:rPr dirty="0"/>
              <a:t>Optional Slides: Exit Strategy, Partnership Agreements, Product/Service Demo,Existing Sales/Clients, Your “Special Sauce”  </a:t>
            </a:r>
          </a:p>
          <a:p>
            <a:pPr marL="498919" indent="-277177" defTabSz="886968">
              <a:lnSpc>
                <a:spcPct val="100000"/>
              </a:lnSpc>
              <a:spcBef>
                <a:spcPts val="0"/>
              </a:spcBef>
              <a:buClr>
                <a:srgbClr val="000000"/>
              </a:buClr>
              <a:buSzPct val="100000"/>
              <a:buFont typeface="Arial"/>
              <a:buChar char="•"/>
              <a:defRPr sz="1358">
                <a:solidFill>
                  <a:srgbClr val="000000"/>
                </a:solidFill>
                <a:latin typeface="Helvetica Light"/>
                <a:ea typeface="Helvetica Light"/>
                <a:cs typeface="Helvetica Light"/>
                <a:sym typeface="Helvetica Light"/>
              </a:defRPr>
            </a:pPr>
            <a:r>
              <a:rPr dirty="0"/>
              <a:t>Your pitch deck needs to answer the question “what’s in it for me” for the INVESTOR, explicitly or implicitly, in almost every slide, not just the financials</a:t>
            </a:r>
          </a:p>
          <a:p>
            <a:pPr marL="498919" indent="-277177" defTabSz="886968">
              <a:lnSpc>
                <a:spcPct val="100000"/>
              </a:lnSpc>
              <a:spcBef>
                <a:spcPts val="500"/>
              </a:spcBef>
              <a:buClr>
                <a:srgbClr val="000000"/>
              </a:buClr>
              <a:buSzPct val="100000"/>
              <a:buFont typeface="Arial"/>
              <a:buChar char="•"/>
              <a:defRPr sz="1358">
                <a:solidFill>
                  <a:srgbClr val="000000"/>
                </a:solidFill>
                <a:latin typeface="Helvetica Light"/>
                <a:ea typeface="Helvetica Light"/>
                <a:cs typeface="Helvetica Light"/>
                <a:sym typeface="Helvetica Light"/>
              </a:defRPr>
            </a:pPr>
            <a:r>
              <a:rPr dirty="0"/>
              <a:t>Make sure that you demonstrate % growth, profitability, high barriers to entry, a clear need for the project, management investment, etc</a:t>
            </a:r>
          </a:p>
        </p:txBody>
      </p:sp>
      <p:pic>
        <p:nvPicPr>
          <p:cNvPr id="143" name="image2.gif"/>
          <p:cNvPicPr>
            <a:picLocks noChangeAspect="1"/>
          </p:cNvPicPr>
          <p:nvPr/>
        </p:nvPicPr>
        <p:blipFill>
          <a:blip r:embed="rId2">
            <a:extLst/>
          </a:blip>
          <a:stretch>
            <a:fillRect/>
          </a:stretch>
        </p:blipFill>
        <p:spPr>
          <a:xfrm>
            <a:off x="7288793" y="4700863"/>
            <a:ext cx="1884486" cy="408307"/>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14:dur="250">
        <p:dissolve/>
      </p:transition>
    </mc:Choice>
    <mc:Fallback xmlns="">
      <p:transition spd="fast">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Shape 145"/>
          <p:cNvSpPr>
            <a:spLocks noGrp="1"/>
          </p:cNvSpPr>
          <p:nvPr>
            <p:ph type="title"/>
          </p:nvPr>
        </p:nvSpPr>
        <p:spPr>
          <a:xfrm>
            <a:off x="311699" y="445025"/>
            <a:ext cx="8520601" cy="572700"/>
          </a:xfrm>
          <a:prstGeom prst="rect">
            <a:avLst/>
          </a:prstGeom>
        </p:spPr>
        <p:txBody>
          <a:bodyPr>
            <a:normAutofit fontScale="90000"/>
          </a:bodyPr>
          <a:lstStyle>
            <a:lvl1pPr defTabSz="841247">
              <a:defRPr sz="2576">
                <a:latin typeface="Helvetica Neue"/>
                <a:ea typeface="Helvetica Neue"/>
                <a:cs typeface="Helvetica Neue"/>
                <a:sym typeface="Helvetica Neue"/>
              </a:defRPr>
            </a:lvl1pPr>
          </a:lstStyle>
          <a:p>
            <a:r>
              <a:t>Create Clarity - Who we Are and What We Do </a:t>
            </a:r>
          </a:p>
        </p:txBody>
      </p:sp>
      <p:sp>
        <p:nvSpPr>
          <p:cNvPr id="146" name="Shape 146"/>
          <p:cNvSpPr>
            <a:spLocks noGrp="1"/>
          </p:cNvSpPr>
          <p:nvPr>
            <p:ph type="body" sz="half" idx="1"/>
          </p:nvPr>
        </p:nvSpPr>
        <p:spPr>
          <a:xfrm>
            <a:off x="311701" y="1152475"/>
            <a:ext cx="3177839" cy="3416400"/>
          </a:xfrm>
          <a:prstGeom prst="rect">
            <a:avLst/>
          </a:prstGeom>
        </p:spPr>
        <p:txBody>
          <a:bodyPr/>
          <a:lstStyle/>
          <a:p>
            <a:pPr defTabSz="905255">
              <a:spcBef>
                <a:spcPts val="1500"/>
              </a:spcBef>
              <a:defRPr sz="1386">
                <a:solidFill>
                  <a:srgbClr val="000000"/>
                </a:solidFill>
                <a:latin typeface="Helvetica Neue Light"/>
                <a:ea typeface="Helvetica Neue Light"/>
                <a:cs typeface="Helvetica Neue Light"/>
                <a:sym typeface="Helvetica Neue Light"/>
              </a:defRPr>
            </a:pPr>
            <a:r>
              <a:rPr b="1">
                <a:latin typeface="Helvetica Neue"/>
                <a:ea typeface="Helvetica Neue"/>
                <a:cs typeface="Helvetica Neue"/>
                <a:sym typeface="Helvetica Neue"/>
              </a:rPr>
              <a:t>Objective</a:t>
            </a:r>
            <a:r>
              <a:t>: To give the listener a clear, succinct understanding of what you do.</a:t>
            </a:r>
          </a:p>
          <a:p>
            <a:pPr marL="509206" indent="-282892" defTabSz="905255">
              <a:spcBef>
                <a:spcPts val="1500"/>
              </a:spcBef>
              <a:buClr>
                <a:srgbClr val="000000"/>
              </a:buClr>
              <a:buSzPct val="100000"/>
              <a:buFont typeface="Arial"/>
              <a:buChar char="•"/>
              <a:defRPr sz="1386">
                <a:solidFill>
                  <a:srgbClr val="000000"/>
                </a:solidFill>
                <a:latin typeface="Helvetica Neue Light"/>
                <a:ea typeface="Helvetica Neue Light"/>
                <a:cs typeface="Helvetica Neue Light"/>
                <a:sym typeface="Helvetica Neue Light"/>
              </a:defRPr>
            </a:pPr>
            <a:r>
              <a:t>You can create clarity using this formula:</a:t>
            </a:r>
          </a:p>
          <a:p>
            <a:pPr defTabSz="905255">
              <a:spcBef>
                <a:spcPts val="1500"/>
              </a:spcBef>
              <a:defRPr sz="1386">
                <a:solidFill>
                  <a:srgbClr val="000000"/>
                </a:solidFill>
                <a:latin typeface="Helvetica Neue Light"/>
                <a:ea typeface="Helvetica Neue Light"/>
                <a:cs typeface="Helvetica Neue Light"/>
                <a:sym typeface="Helvetica Neue Light"/>
              </a:defRPr>
            </a:pPr>
            <a:r>
              <a:rPr b="1">
                <a:latin typeface="Helvetica Neue"/>
                <a:ea typeface="Helvetica Neue"/>
                <a:cs typeface="Helvetica Neue"/>
                <a:sym typeface="Helvetica Neue"/>
              </a:rPr>
              <a:t>Industry</a:t>
            </a:r>
            <a:r>
              <a:t> - What industry are you in?</a:t>
            </a:r>
          </a:p>
          <a:p>
            <a:pPr defTabSz="905255">
              <a:spcBef>
                <a:spcPts val="1500"/>
              </a:spcBef>
              <a:defRPr sz="1386">
                <a:solidFill>
                  <a:srgbClr val="000000"/>
                </a:solidFill>
                <a:latin typeface="Helvetica Neue Light"/>
                <a:ea typeface="Helvetica Neue Light"/>
                <a:cs typeface="Helvetica Neue Light"/>
                <a:sym typeface="Helvetica Neue Light"/>
              </a:defRPr>
            </a:pPr>
            <a:r>
              <a:rPr b="1">
                <a:latin typeface="Helvetica Neue"/>
                <a:ea typeface="Helvetica Neue"/>
                <a:cs typeface="Helvetica Neue"/>
                <a:sym typeface="Helvetica Neue"/>
              </a:rPr>
              <a:t>Specialty</a:t>
            </a:r>
            <a:r>
              <a:t> - What do you do that’s special?</a:t>
            </a:r>
          </a:p>
          <a:p>
            <a:pPr defTabSz="905255">
              <a:spcBef>
                <a:spcPts val="1500"/>
              </a:spcBef>
              <a:defRPr sz="1386">
                <a:solidFill>
                  <a:srgbClr val="000000"/>
                </a:solidFill>
                <a:latin typeface="Helvetica Neue Light"/>
                <a:ea typeface="Helvetica Neue Light"/>
                <a:cs typeface="Helvetica Neue Light"/>
                <a:sym typeface="Helvetica Neue Light"/>
              </a:defRPr>
            </a:pPr>
            <a:r>
              <a:rPr b="1">
                <a:latin typeface="Helvetica Neue"/>
                <a:ea typeface="Helvetica Neue"/>
                <a:cs typeface="Helvetica Neue"/>
                <a:sym typeface="Helvetica Neue"/>
              </a:rPr>
              <a:t>Niche </a:t>
            </a:r>
            <a:r>
              <a:t>(ideal client) - what is your microniche/who is your ideal client?</a:t>
            </a:r>
          </a:p>
        </p:txBody>
      </p:sp>
      <p:sp>
        <p:nvSpPr>
          <p:cNvPr id="147" name="Shape 147"/>
          <p:cNvSpPr>
            <a:spLocks noGrp="1"/>
          </p:cNvSpPr>
          <p:nvPr>
            <p:ph type="body" idx="13"/>
          </p:nvPr>
        </p:nvSpPr>
        <p:spPr>
          <a:xfrm>
            <a:off x="4079680" y="1152474"/>
            <a:ext cx="4752619" cy="3727500"/>
          </a:xfrm>
          <a:prstGeom prst="rect">
            <a:avLst/>
          </a:prstGeom>
          <a:extLst>
            <a:ext uri="{C572A759-6A51-4108-AA02-DFA0A04FC94B}">
              <ma14:wrappingTextBoxFlag xmlns:ma14="http://schemas.microsoft.com/office/mac/drawingml/2011/main" val="1"/>
            </a:ext>
          </a:extLst>
        </p:spPr>
        <p:txBody>
          <a:bodyPr/>
          <a:lstStyle/>
          <a:p>
            <a:pPr>
              <a:defRPr sz="1400">
                <a:solidFill>
                  <a:srgbClr val="000000"/>
                </a:solidFill>
                <a:latin typeface="Helvetica Neue Light"/>
                <a:ea typeface="Helvetica Neue Light"/>
                <a:cs typeface="Helvetica Neue Light"/>
                <a:sym typeface="Helvetica Neue Light"/>
              </a:defRPr>
            </a:pPr>
            <a:r>
              <a:rPr b="1">
                <a:latin typeface="Helvetica Neue"/>
                <a:ea typeface="Helvetica Neue"/>
                <a:cs typeface="Helvetica Neue"/>
                <a:sym typeface="Helvetica Neue"/>
              </a:rPr>
              <a:t>Example</a:t>
            </a:r>
            <a:r>
              <a:t>: Dearin &amp; Associates is an international business consultancy. We help companies to access opportunities and capital in fast-growing international markets and our ideal clients are established, mid-market companies looking to engage with the Middle East &amp; North Africa region.</a:t>
            </a:r>
          </a:p>
          <a:p>
            <a:pPr>
              <a:defRPr sz="1400">
                <a:solidFill>
                  <a:srgbClr val="000000"/>
                </a:solidFill>
                <a:latin typeface="Helvetica Neue Light"/>
                <a:ea typeface="Helvetica Neue Light"/>
                <a:cs typeface="Helvetica Neue Light"/>
                <a:sym typeface="Helvetica Neue Light"/>
              </a:defRPr>
            </a:pPr>
            <a:r>
              <a:rPr b="1">
                <a:latin typeface="Helvetica Neue"/>
                <a:ea typeface="Helvetica Neue"/>
                <a:cs typeface="Helvetica Neue"/>
                <a:sym typeface="Helvetica Neue"/>
              </a:rPr>
              <a:t>Industry</a:t>
            </a:r>
            <a:r>
              <a:t> - international business consulting.</a:t>
            </a:r>
          </a:p>
          <a:p>
            <a:pPr>
              <a:defRPr sz="1400">
                <a:solidFill>
                  <a:srgbClr val="000000"/>
                </a:solidFill>
                <a:latin typeface="Helvetica Neue Light"/>
                <a:ea typeface="Helvetica Neue Light"/>
                <a:cs typeface="Helvetica Neue Light"/>
                <a:sym typeface="Helvetica Neue Light"/>
              </a:defRPr>
            </a:pPr>
            <a:r>
              <a:rPr b="1">
                <a:latin typeface="Helvetica Neue"/>
                <a:ea typeface="Helvetica Neue"/>
                <a:cs typeface="Helvetica Neue"/>
                <a:sym typeface="Helvetica Neue"/>
              </a:rPr>
              <a:t>Specialty</a:t>
            </a:r>
            <a:r>
              <a:t> - help companies to access opportunities and capital in fast-growing international markets.</a:t>
            </a:r>
          </a:p>
          <a:p>
            <a:pPr>
              <a:defRPr sz="1400">
                <a:solidFill>
                  <a:srgbClr val="000000"/>
                </a:solidFill>
                <a:latin typeface="Helvetica Neue Light"/>
                <a:ea typeface="Helvetica Neue Light"/>
                <a:cs typeface="Helvetica Neue Light"/>
                <a:sym typeface="Helvetica Neue Light"/>
              </a:defRPr>
            </a:pPr>
            <a:r>
              <a:rPr b="1">
                <a:latin typeface="Helvetica Neue"/>
                <a:ea typeface="Helvetica Neue"/>
                <a:cs typeface="Helvetica Neue"/>
                <a:sym typeface="Helvetica Neue"/>
              </a:rPr>
              <a:t>Microniche</a:t>
            </a:r>
            <a:r>
              <a:t> - mid-market companies looking to engage with the Middle East &amp; North Africa region.</a:t>
            </a:r>
          </a:p>
        </p:txBody>
      </p:sp>
      <p:pic>
        <p:nvPicPr>
          <p:cNvPr id="148" name="image2.gif"/>
          <p:cNvPicPr>
            <a:picLocks noChangeAspect="1"/>
          </p:cNvPicPr>
          <p:nvPr/>
        </p:nvPicPr>
        <p:blipFill>
          <a:blip r:embed="rId2">
            <a:extLst/>
          </a:blip>
          <a:stretch>
            <a:fillRect/>
          </a:stretch>
        </p:blipFill>
        <p:spPr>
          <a:xfrm>
            <a:off x="7288793" y="4700863"/>
            <a:ext cx="1884486" cy="408307"/>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14:dur="250">
        <p:dissolve/>
      </p:transition>
    </mc:Choice>
    <mc:Fallback xmlns="">
      <p:transition spd="fast">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Shape 150"/>
          <p:cNvSpPr>
            <a:spLocks noGrp="1"/>
          </p:cNvSpPr>
          <p:nvPr>
            <p:ph type="title"/>
          </p:nvPr>
        </p:nvSpPr>
        <p:spPr>
          <a:xfrm>
            <a:off x="311699" y="445025"/>
            <a:ext cx="8520601" cy="572700"/>
          </a:xfrm>
          <a:prstGeom prst="rect">
            <a:avLst/>
          </a:prstGeom>
        </p:spPr>
        <p:txBody>
          <a:bodyPr>
            <a:normAutofit fontScale="90000"/>
          </a:bodyPr>
          <a:lstStyle>
            <a:lvl1pPr defTabSz="758951">
              <a:defRPr sz="2324">
                <a:latin typeface="+mn-lt"/>
                <a:ea typeface="+mn-ea"/>
                <a:cs typeface="+mn-cs"/>
                <a:sym typeface="Helvetica"/>
              </a:defRPr>
            </a:lvl1pPr>
          </a:lstStyle>
          <a:p>
            <a:r>
              <a:t>Demonstrate Authority - Why the Audience Should Listen to You</a:t>
            </a:r>
          </a:p>
        </p:txBody>
      </p:sp>
      <p:sp>
        <p:nvSpPr>
          <p:cNvPr id="151" name="Shape 151"/>
          <p:cNvSpPr>
            <a:spLocks noGrp="1"/>
          </p:cNvSpPr>
          <p:nvPr>
            <p:ph type="body" sz="half" idx="1"/>
          </p:nvPr>
        </p:nvSpPr>
        <p:spPr>
          <a:xfrm>
            <a:off x="311699" y="1152475"/>
            <a:ext cx="3600300" cy="3416400"/>
          </a:xfrm>
          <a:prstGeom prst="rect">
            <a:avLst/>
          </a:prstGeom>
        </p:spPr>
        <p:txBody>
          <a:bodyPr/>
          <a:lstStyle/>
          <a:p>
            <a:pPr>
              <a:defRPr>
                <a:solidFill>
                  <a:srgbClr val="000000"/>
                </a:solidFill>
                <a:latin typeface="Helvetica Light"/>
                <a:ea typeface="Helvetica Light"/>
                <a:cs typeface="Helvetica Light"/>
                <a:sym typeface="Helvetica Light"/>
              </a:defRPr>
            </a:pPr>
            <a:r>
              <a:rPr b="1">
                <a:latin typeface="+mn-lt"/>
                <a:ea typeface="+mn-ea"/>
                <a:cs typeface="+mn-cs"/>
                <a:sym typeface="Helvetica"/>
              </a:rPr>
              <a:t>Objective</a:t>
            </a:r>
            <a:r>
              <a:t>:  Establish bonafides and create context as to why the audience should keep listening. Develop the authority to claim that there is a problem that needs to be solved and therefore an opportunity to be capitalised on.</a:t>
            </a:r>
          </a:p>
          <a:p>
            <a:pPr>
              <a:defRPr>
                <a:solidFill>
                  <a:srgbClr val="000000"/>
                </a:solidFill>
                <a:latin typeface="Helvetica Light"/>
                <a:ea typeface="Helvetica Light"/>
                <a:cs typeface="Helvetica Light"/>
                <a:sym typeface="Helvetica Light"/>
              </a:defRPr>
            </a:pPr>
            <a:r>
              <a:rPr b="1">
                <a:latin typeface="+mn-lt"/>
                <a:ea typeface="+mn-ea"/>
                <a:cs typeface="+mn-cs"/>
                <a:sym typeface="Helvetica"/>
              </a:rPr>
              <a:t>Example</a:t>
            </a:r>
            <a:r>
              <a:t>: Each of our core team has over 25 years experience in the manufacturing or food retail sectors, all have worked as senior executives for major companies. Between them they have opened six new food manufacturing plants.</a:t>
            </a:r>
          </a:p>
        </p:txBody>
      </p:sp>
      <p:sp>
        <p:nvSpPr>
          <p:cNvPr id="152" name="Shape 152"/>
          <p:cNvSpPr>
            <a:spLocks noGrp="1"/>
          </p:cNvSpPr>
          <p:nvPr>
            <p:ph type="body" idx="13"/>
          </p:nvPr>
        </p:nvSpPr>
        <p:spPr>
          <a:xfrm>
            <a:off x="4166149" y="1152475"/>
            <a:ext cx="4666201" cy="3416400"/>
          </a:xfrm>
          <a:prstGeom prst="rect">
            <a:avLst/>
          </a:prstGeom>
          <a:extLst>
            <a:ext uri="{C572A759-6A51-4108-AA02-DFA0A04FC94B}">
              <ma14:wrappingTextBoxFlag xmlns:ma14="http://schemas.microsoft.com/office/mac/drawingml/2011/main" val="1"/>
            </a:ext>
          </a:extLst>
        </p:spPr>
        <p:txBody>
          <a:bodyPr/>
          <a:lstStyle/>
          <a:p>
            <a:pPr>
              <a:defRPr sz="1400">
                <a:solidFill>
                  <a:srgbClr val="000000"/>
                </a:solidFill>
                <a:latin typeface="Helvetica Light"/>
                <a:ea typeface="Helvetica Light"/>
                <a:cs typeface="Helvetica Light"/>
                <a:sym typeface="Helvetica Light"/>
              </a:defRPr>
            </a:pPr>
            <a:r>
              <a:t>You can build credibility by demonstrating expertise in:</a:t>
            </a:r>
          </a:p>
          <a:p>
            <a:pPr marL="514350" indent="-285750">
              <a:lnSpc>
                <a:spcPct val="100000"/>
              </a:lnSpc>
              <a:spcBef>
                <a:spcPts val="400"/>
              </a:spcBef>
              <a:buClr>
                <a:srgbClr val="000000"/>
              </a:buClr>
              <a:buSzPct val="100000"/>
              <a:buFont typeface="Arial"/>
              <a:buChar char="•"/>
              <a:defRPr sz="1400">
                <a:solidFill>
                  <a:srgbClr val="000000"/>
                </a:solidFill>
                <a:latin typeface="Helvetica Light"/>
                <a:ea typeface="Helvetica Light"/>
                <a:cs typeface="Helvetica Light"/>
                <a:sym typeface="Helvetica Light"/>
              </a:defRPr>
            </a:pPr>
            <a:r>
              <a:rPr b="1">
                <a:latin typeface="+mn-lt"/>
                <a:ea typeface="+mn-ea"/>
                <a:cs typeface="+mn-cs"/>
                <a:sym typeface="Helvetica"/>
              </a:rPr>
              <a:t>Industry </a:t>
            </a:r>
            <a:r>
              <a:t>- e.g. I have been in the food technology industry for 25 years and have built food factories on three continents.</a:t>
            </a:r>
          </a:p>
          <a:p>
            <a:pPr marL="514350" indent="-285750">
              <a:lnSpc>
                <a:spcPct val="100000"/>
              </a:lnSpc>
              <a:spcBef>
                <a:spcPts val="400"/>
              </a:spcBef>
              <a:buClr>
                <a:srgbClr val="000000"/>
              </a:buClr>
              <a:buSzPct val="100000"/>
              <a:buFont typeface="Arial"/>
              <a:buChar char="•"/>
              <a:defRPr sz="1400">
                <a:solidFill>
                  <a:srgbClr val="000000"/>
                </a:solidFill>
                <a:latin typeface="Helvetica Light"/>
                <a:ea typeface="Helvetica Light"/>
                <a:cs typeface="Helvetica Light"/>
                <a:sym typeface="Helvetica Light"/>
              </a:defRPr>
            </a:pPr>
            <a:r>
              <a:rPr b="1">
                <a:latin typeface="+mn-lt"/>
                <a:ea typeface="+mn-ea"/>
                <a:cs typeface="+mn-cs"/>
                <a:sym typeface="Helvetica"/>
              </a:rPr>
              <a:t>Technology</a:t>
            </a:r>
            <a:r>
              <a:t> - e.g. I developed a new food processing technology and have won major innovation awards for my work.</a:t>
            </a:r>
          </a:p>
          <a:p>
            <a:pPr marL="514350" indent="-285750">
              <a:lnSpc>
                <a:spcPct val="100000"/>
              </a:lnSpc>
              <a:spcBef>
                <a:spcPts val="400"/>
              </a:spcBef>
              <a:buClr>
                <a:srgbClr val="000000"/>
              </a:buClr>
              <a:buSzPct val="100000"/>
              <a:buFont typeface="Arial"/>
              <a:buChar char="•"/>
              <a:defRPr sz="1400">
                <a:solidFill>
                  <a:srgbClr val="000000"/>
                </a:solidFill>
                <a:latin typeface="Helvetica Light"/>
                <a:ea typeface="Helvetica Light"/>
                <a:cs typeface="Helvetica Light"/>
                <a:sym typeface="Helvetica Light"/>
              </a:defRPr>
            </a:pPr>
            <a:r>
              <a:rPr b="1">
                <a:latin typeface="+mn-lt"/>
                <a:ea typeface="+mn-ea"/>
                <a:cs typeface="+mn-cs"/>
                <a:sym typeface="Helvetica"/>
              </a:rPr>
              <a:t>Customer’s perspective</a:t>
            </a:r>
            <a:r>
              <a:t> e.g. - I know what it’s like to receive bad service in the airline industry and I know how to improve it.</a:t>
            </a:r>
          </a:p>
          <a:p>
            <a:pPr marL="514350" indent="-285750">
              <a:lnSpc>
                <a:spcPct val="100000"/>
              </a:lnSpc>
              <a:spcBef>
                <a:spcPts val="400"/>
              </a:spcBef>
              <a:buClr>
                <a:srgbClr val="000000"/>
              </a:buClr>
              <a:buSzPct val="100000"/>
              <a:buFont typeface="Arial"/>
              <a:buChar char="•"/>
              <a:defRPr sz="1400">
                <a:solidFill>
                  <a:srgbClr val="000000"/>
                </a:solidFill>
                <a:latin typeface="Helvetica Light"/>
                <a:ea typeface="Helvetica Light"/>
                <a:cs typeface="Helvetica Light"/>
                <a:sym typeface="Helvetica Light"/>
              </a:defRPr>
            </a:pPr>
            <a:r>
              <a:rPr b="1">
                <a:latin typeface="+mn-lt"/>
                <a:ea typeface="+mn-ea"/>
                <a:cs typeface="+mn-cs"/>
                <a:sym typeface="Helvetica"/>
              </a:rPr>
              <a:t>Results</a:t>
            </a:r>
            <a:r>
              <a:t> - e.g. when we launched our new product we sold 2 million units in the first year, double what we expected.</a:t>
            </a:r>
          </a:p>
        </p:txBody>
      </p:sp>
      <p:pic>
        <p:nvPicPr>
          <p:cNvPr id="153" name="image2.gif"/>
          <p:cNvPicPr>
            <a:picLocks noChangeAspect="1"/>
          </p:cNvPicPr>
          <p:nvPr/>
        </p:nvPicPr>
        <p:blipFill>
          <a:blip r:embed="rId2">
            <a:extLst/>
          </a:blip>
          <a:stretch>
            <a:fillRect/>
          </a:stretch>
        </p:blipFill>
        <p:spPr>
          <a:xfrm>
            <a:off x="7288793" y="4700863"/>
            <a:ext cx="1884486" cy="408307"/>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14:dur="250">
        <p:dissolve/>
      </p:transition>
    </mc:Choice>
    <mc:Fallback xmlns="">
      <p:transition spd="fast">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Shape 155"/>
          <p:cNvSpPr>
            <a:spLocks noGrp="1"/>
          </p:cNvSpPr>
          <p:nvPr>
            <p:ph type="title"/>
          </p:nvPr>
        </p:nvSpPr>
        <p:spPr>
          <a:xfrm>
            <a:off x="311699" y="445025"/>
            <a:ext cx="8520601" cy="572700"/>
          </a:xfrm>
          <a:prstGeom prst="rect">
            <a:avLst/>
          </a:prstGeom>
        </p:spPr>
        <p:txBody>
          <a:bodyPr/>
          <a:lstStyle>
            <a:lvl1pPr defTabSz="822959">
              <a:defRPr sz="2520">
                <a:latin typeface="+mn-lt"/>
                <a:ea typeface="+mn-ea"/>
                <a:cs typeface="+mn-cs"/>
                <a:sym typeface="Helvetica"/>
              </a:defRPr>
            </a:lvl1pPr>
          </a:lstStyle>
          <a:p>
            <a:r>
              <a:t>Highlight the problem/opportunity	</a:t>
            </a:r>
          </a:p>
        </p:txBody>
      </p:sp>
      <p:sp>
        <p:nvSpPr>
          <p:cNvPr id="156" name="Shape 156"/>
          <p:cNvSpPr>
            <a:spLocks noGrp="1"/>
          </p:cNvSpPr>
          <p:nvPr>
            <p:ph type="body" idx="1"/>
          </p:nvPr>
        </p:nvSpPr>
        <p:spPr>
          <a:xfrm>
            <a:off x="311699" y="1152475"/>
            <a:ext cx="8520601" cy="3416400"/>
          </a:xfrm>
          <a:prstGeom prst="rect">
            <a:avLst/>
          </a:prstGeom>
        </p:spPr>
        <p:txBody>
          <a:bodyPr/>
          <a:lstStyle/>
          <a:p>
            <a:pPr>
              <a:defRPr sz="1600">
                <a:solidFill>
                  <a:srgbClr val="000000"/>
                </a:solidFill>
                <a:latin typeface="Helvetica Light"/>
                <a:ea typeface="Helvetica Light"/>
                <a:cs typeface="Helvetica Light"/>
                <a:sym typeface="Helvetica Light"/>
              </a:defRPr>
            </a:pPr>
            <a:r>
              <a:rPr b="1">
                <a:latin typeface="+mn-lt"/>
                <a:ea typeface="+mn-ea"/>
                <a:cs typeface="+mn-cs"/>
                <a:sym typeface="Helvetica"/>
              </a:rPr>
              <a:t>Objective</a:t>
            </a:r>
            <a:r>
              <a:t>: Highlight the problem of the market/end user. Make sure that you define the real problem/need you’re solving, and for whom.</a:t>
            </a:r>
          </a:p>
          <a:p>
            <a:pPr>
              <a:defRPr sz="1600">
                <a:solidFill>
                  <a:srgbClr val="000000"/>
                </a:solidFill>
                <a:latin typeface="Helvetica Light"/>
                <a:ea typeface="Helvetica Light"/>
                <a:cs typeface="Helvetica Light"/>
                <a:sym typeface="Helvetica Light"/>
              </a:defRPr>
            </a:pPr>
            <a:r>
              <a:t>E.g. No new canneries have been built in Australia for 50 years. Canning technology is obsolete and consumers can’t buy canned produce of the standard available in other countries.</a:t>
            </a:r>
          </a:p>
          <a:p>
            <a:pPr>
              <a:defRPr sz="1600">
                <a:solidFill>
                  <a:srgbClr val="000000"/>
                </a:solidFill>
                <a:latin typeface="Helvetica Light"/>
                <a:ea typeface="Helvetica Light"/>
                <a:cs typeface="Helvetica Light"/>
                <a:sym typeface="Helvetica Light"/>
              </a:defRPr>
            </a:pPr>
            <a:r>
              <a:t>E.g. We know that China currently face significant food security challenges and that the government finds it hard to source sustainable sources of high quality food at stable prices. This poses a threat to social stability.</a:t>
            </a:r>
          </a:p>
          <a:p>
            <a:pPr>
              <a:defRPr sz="1600">
                <a:solidFill>
                  <a:srgbClr val="000000"/>
                </a:solidFill>
                <a:latin typeface="Helvetica Light"/>
                <a:ea typeface="Helvetica Light"/>
                <a:cs typeface="Helvetica Light"/>
                <a:sym typeface="Helvetica Light"/>
              </a:defRPr>
            </a:pPr>
            <a:r>
              <a:t>Make sure that the problem is real and relevant to the investor. </a:t>
            </a:r>
          </a:p>
        </p:txBody>
      </p:sp>
      <p:pic>
        <p:nvPicPr>
          <p:cNvPr id="157" name="image2.gif"/>
          <p:cNvPicPr>
            <a:picLocks noChangeAspect="1"/>
          </p:cNvPicPr>
          <p:nvPr/>
        </p:nvPicPr>
        <p:blipFill>
          <a:blip r:embed="rId2">
            <a:extLst/>
          </a:blip>
          <a:stretch>
            <a:fillRect/>
          </a:stretch>
        </p:blipFill>
        <p:spPr>
          <a:xfrm>
            <a:off x="7288793" y="4700863"/>
            <a:ext cx="1884486" cy="408307"/>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14:dur="250">
        <p:dissolve/>
      </p:transition>
    </mc:Choice>
    <mc:Fallback xmlns="">
      <p:transition spd="fast">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Shape 159"/>
          <p:cNvSpPr>
            <a:spLocks noGrp="1"/>
          </p:cNvSpPr>
          <p:nvPr>
            <p:ph type="title"/>
          </p:nvPr>
        </p:nvSpPr>
        <p:spPr>
          <a:xfrm>
            <a:off x="311699" y="445025"/>
            <a:ext cx="8520601" cy="572700"/>
          </a:xfrm>
          <a:prstGeom prst="rect">
            <a:avLst/>
          </a:prstGeom>
        </p:spPr>
        <p:txBody>
          <a:bodyPr/>
          <a:lstStyle>
            <a:lvl1pPr defTabSz="822959">
              <a:defRPr sz="2520">
                <a:latin typeface="+mn-lt"/>
                <a:ea typeface="+mn-ea"/>
                <a:cs typeface="+mn-cs"/>
                <a:sym typeface="Helvetica"/>
              </a:defRPr>
            </a:lvl1pPr>
          </a:lstStyle>
          <a:p>
            <a:r>
              <a:t>Outline the Opportunity </a:t>
            </a:r>
          </a:p>
        </p:txBody>
      </p:sp>
      <p:sp>
        <p:nvSpPr>
          <p:cNvPr id="160" name="Shape 160"/>
          <p:cNvSpPr>
            <a:spLocks noGrp="1"/>
          </p:cNvSpPr>
          <p:nvPr>
            <p:ph type="body" sz="half" idx="1"/>
          </p:nvPr>
        </p:nvSpPr>
        <p:spPr>
          <a:xfrm>
            <a:off x="311699" y="1152475"/>
            <a:ext cx="3999900" cy="3416400"/>
          </a:xfrm>
          <a:prstGeom prst="rect">
            <a:avLst/>
          </a:prstGeom>
        </p:spPr>
        <p:txBody>
          <a:bodyPr/>
          <a:lstStyle/>
          <a:p>
            <a:pPr>
              <a:spcBef>
                <a:spcPts val="0"/>
              </a:spcBef>
              <a:defRPr sz="1600">
                <a:solidFill>
                  <a:srgbClr val="000000"/>
                </a:solidFill>
                <a:latin typeface="Helvetica Light"/>
                <a:ea typeface="Helvetica Light"/>
                <a:cs typeface="Helvetica Light"/>
                <a:sym typeface="Helvetica Light"/>
              </a:defRPr>
            </a:pPr>
            <a:r>
              <a:rPr b="1">
                <a:latin typeface="+mn-lt"/>
                <a:ea typeface="+mn-ea"/>
                <a:cs typeface="+mn-cs"/>
                <a:sym typeface="Helvetica"/>
              </a:rPr>
              <a:t>Objective</a:t>
            </a:r>
            <a:r>
              <a:t>: to</a:t>
            </a:r>
            <a:r>
              <a:rPr>
                <a:solidFill>
                  <a:schemeClr val="accent2">
                    <a:lumOff val="21764"/>
                  </a:schemeClr>
                </a:solidFill>
              </a:rPr>
              <a:t> </a:t>
            </a:r>
            <a:r>
              <a:t>give the investor a clear, succinct understanding of the opportunity that you are pitching.</a:t>
            </a:r>
          </a:p>
          <a:p>
            <a:pPr>
              <a:spcBef>
                <a:spcPts val="0"/>
              </a:spcBef>
              <a:defRPr sz="1600">
                <a:solidFill>
                  <a:srgbClr val="000000"/>
                </a:solidFill>
                <a:latin typeface="Helvetica Light"/>
                <a:ea typeface="Helvetica Light"/>
                <a:cs typeface="Helvetica Light"/>
                <a:sym typeface="Helvetica Light"/>
              </a:defRPr>
            </a:pPr>
            <a:endParaRPr/>
          </a:p>
          <a:p>
            <a:pPr>
              <a:spcBef>
                <a:spcPts val="0"/>
              </a:spcBef>
              <a:defRPr sz="1600">
                <a:solidFill>
                  <a:srgbClr val="000000"/>
                </a:solidFill>
                <a:latin typeface="Helvetica Light"/>
                <a:ea typeface="Helvetica Light"/>
                <a:cs typeface="Helvetica Light"/>
                <a:sym typeface="Helvetica Light"/>
              </a:defRPr>
            </a:pPr>
            <a:r>
              <a:rPr b="1">
                <a:latin typeface="+mn-lt"/>
                <a:ea typeface="+mn-ea"/>
                <a:cs typeface="+mn-cs"/>
                <a:sym typeface="Helvetica"/>
              </a:rPr>
              <a:t>Current solutions</a:t>
            </a:r>
            <a:r>
              <a:t>: who else is already doing this? How are they going about</a:t>
            </a:r>
          </a:p>
          <a:p>
            <a:pPr>
              <a:spcBef>
                <a:spcPts val="0"/>
              </a:spcBef>
              <a:defRPr sz="1600">
                <a:solidFill>
                  <a:srgbClr val="000000"/>
                </a:solidFill>
                <a:latin typeface="Helvetica Light"/>
                <a:ea typeface="Helvetica Light"/>
                <a:cs typeface="Helvetica Light"/>
                <a:sym typeface="Helvetica Light"/>
              </a:defRPr>
            </a:pPr>
            <a:r>
              <a:t>it and what are they not getting right or doing wrong?</a:t>
            </a:r>
          </a:p>
        </p:txBody>
      </p:sp>
      <p:sp>
        <p:nvSpPr>
          <p:cNvPr id="161" name="Shape 161"/>
          <p:cNvSpPr>
            <a:spLocks noGrp="1"/>
          </p:cNvSpPr>
          <p:nvPr>
            <p:ph type="body" idx="13"/>
          </p:nvPr>
        </p:nvSpPr>
        <p:spPr>
          <a:prstGeom prst="rect">
            <a:avLst/>
          </a:prstGeom>
          <a:extLst>
            <a:ext uri="{C572A759-6A51-4108-AA02-DFA0A04FC94B}">
              <ma14:wrappingTextBoxFlag xmlns:ma14="http://schemas.microsoft.com/office/mac/drawingml/2011/main" val="1"/>
            </a:ext>
          </a:extLst>
        </p:spPr>
        <p:txBody>
          <a:bodyPr>
            <a:normAutofit lnSpcReduction="10000"/>
          </a:bodyPr>
          <a:lstStyle/>
          <a:p>
            <a:pPr>
              <a:lnSpc>
                <a:spcPct val="100000"/>
              </a:lnSpc>
              <a:spcBef>
                <a:spcPts val="0"/>
              </a:spcBef>
              <a:defRPr sz="1600">
                <a:solidFill>
                  <a:srgbClr val="000000"/>
                </a:solidFill>
                <a:latin typeface="Helvetica Light"/>
                <a:ea typeface="Helvetica Light"/>
                <a:cs typeface="Helvetica Light"/>
                <a:sym typeface="Helvetica Light"/>
              </a:defRPr>
            </a:pPr>
            <a:r>
              <a:t>Hard data is vital! Make sure that your audience understands the opportunity by defining:</a:t>
            </a:r>
          </a:p>
          <a:p>
            <a:pPr>
              <a:lnSpc>
                <a:spcPct val="100000"/>
              </a:lnSpc>
              <a:spcBef>
                <a:spcPts val="0"/>
              </a:spcBef>
              <a:defRPr sz="1600">
                <a:solidFill>
                  <a:srgbClr val="000000"/>
                </a:solidFill>
                <a:latin typeface="Helvetica Light"/>
                <a:ea typeface="Helvetica Light"/>
                <a:cs typeface="Helvetica Light"/>
                <a:sym typeface="Helvetica Light"/>
              </a:defRPr>
            </a:pPr>
            <a:endParaRPr/>
          </a:p>
          <a:p>
            <a:pPr marL="457200" indent="-330200">
              <a:lnSpc>
                <a:spcPct val="100000"/>
              </a:lnSpc>
              <a:spcBef>
                <a:spcPts val="0"/>
              </a:spcBef>
              <a:buClr>
                <a:srgbClr val="000000"/>
              </a:buClr>
              <a:buSzPct val="100000"/>
              <a:buFont typeface="Arial"/>
              <a:buChar char="•"/>
              <a:defRPr sz="1600">
                <a:solidFill>
                  <a:srgbClr val="000000"/>
                </a:solidFill>
                <a:latin typeface="Helvetica Light"/>
                <a:ea typeface="Helvetica Light"/>
                <a:cs typeface="Helvetica Light"/>
                <a:sym typeface="Helvetica Light"/>
              </a:defRPr>
            </a:pPr>
            <a:r>
              <a:rPr b="1">
                <a:latin typeface="+mn-lt"/>
                <a:ea typeface="+mn-ea"/>
                <a:cs typeface="+mn-cs"/>
                <a:sym typeface="Helvetica"/>
              </a:rPr>
              <a:t>Your market</a:t>
            </a:r>
            <a:r>
              <a:t>: what business/space you are in.</a:t>
            </a:r>
          </a:p>
          <a:p>
            <a:pPr marL="457200" indent="-330200">
              <a:lnSpc>
                <a:spcPct val="100000"/>
              </a:lnSpc>
              <a:spcBef>
                <a:spcPts val="0"/>
              </a:spcBef>
              <a:buClr>
                <a:srgbClr val="000000"/>
              </a:buClr>
              <a:buSzPct val="100000"/>
              <a:buFont typeface="Arial"/>
              <a:buChar char="•"/>
              <a:defRPr sz="1600">
                <a:solidFill>
                  <a:srgbClr val="000000"/>
                </a:solidFill>
                <a:latin typeface="Helvetica Light"/>
                <a:ea typeface="Helvetica Light"/>
                <a:cs typeface="Helvetica Light"/>
                <a:sym typeface="Helvetica Light"/>
              </a:defRPr>
            </a:pPr>
            <a:r>
              <a:rPr b="1">
                <a:latin typeface="+mn-lt"/>
                <a:ea typeface="+mn-ea"/>
                <a:cs typeface="+mn-cs"/>
                <a:sym typeface="Helvetica"/>
              </a:rPr>
              <a:t>Total market size</a:t>
            </a:r>
            <a:r>
              <a:t>: dollar value, your place/niche.</a:t>
            </a:r>
          </a:p>
          <a:p>
            <a:pPr marL="457200" indent="-330200">
              <a:lnSpc>
                <a:spcPct val="100000"/>
              </a:lnSpc>
              <a:spcBef>
                <a:spcPts val="0"/>
              </a:spcBef>
              <a:buClr>
                <a:srgbClr val="000000"/>
              </a:buClr>
              <a:buSzPct val="100000"/>
              <a:buFont typeface="Arial"/>
              <a:buChar char="•"/>
              <a:defRPr sz="1600">
                <a:solidFill>
                  <a:srgbClr val="000000"/>
                </a:solidFill>
                <a:latin typeface="Helvetica Light"/>
                <a:ea typeface="Helvetica Light"/>
                <a:cs typeface="Helvetica Light"/>
                <a:sym typeface="Helvetica Light"/>
              </a:defRPr>
            </a:pPr>
            <a:r>
              <a:rPr b="1">
                <a:latin typeface="+mn-lt"/>
                <a:ea typeface="+mn-ea"/>
                <a:cs typeface="+mn-cs"/>
                <a:sym typeface="Helvetica"/>
              </a:rPr>
              <a:t>Exactly who you serve</a:t>
            </a:r>
            <a:r>
              <a:t>: who your ideal client is.</a:t>
            </a:r>
          </a:p>
          <a:p>
            <a:pPr marL="457200" indent="-330200">
              <a:lnSpc>
                <a:spcPct val="100000"/>
              </a:lnSpc>
              <a:buClr>
                <a:srgbClr val="000000"/>
              </a:buClr>
              <a:buSzPct val="100000"/>
              <a:buFont typeface="Arial"/>
              <a:buChar char="•"/>
              <a:defRPr sz="1600">
                <a:solidFill>
                  <a:srgbClr val="000000"/>
                </a:solidFill>
                <a:latin typeface="Helvetica Light"/>
                <a:ea typeface="Helvetica Light"/>
                <a:cs typeface="Helvetica Light"/>
                <a:sym typeface="Helvetica Light"/>
              </a:defRPr>
            </a:pPr>
            <a:r>
              <a:rPr b="1">
                <a:latin typeface="+mn-lt"/>
                <a:ea typeface="+mn-ea"/>
                <a:cs typeface="+mn-cs"/>
                <a:sym typeface="Helvetica"/>
              </a:rPr>
              <a:t>Macro trends and insights</a:t>
            </a:r>
            <a:r>
              <a:t>: e.g. whether consumption of your product is increasing and why.</a:t>
            </a:r>
          </a:p>
        </p:txBody>
      </p:sp>
      <p:pic>
        <p:nvPicPr>
          <p:cNvPr id="162" name="image2.gif"/>
          <p:cNvPicPr>
            <a:picLocks noChangeAspect="1"/>
          </p:cNvPicPr>
          <p:nvPr/>
        </p:nvPicPr>
        <p:blipFill>
          <a:blip r:embed="rId2">
            <a:extLst/>
          </a:blip>
          <a:stretch>
            <a:fillRect/>
          </a:stretch>
        </p:blipFill>
        <p:spPr>
          <a:xfrm>
            <a:off x="7288793" y="4700863"/>
            <a:ext cx="1884486" cy="408307"/>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p14:dur="250">
        <p:dissolve/>
      </p:transition>
    </mc:Choice>
    <mc:Fallback xmlns="">
      <p:transition spd="fast">
        <p:fade/>
      </p:transition>
    </mc:Fallback>
  </mc:AlternateContent>
</p:sld>
</file>

<file path=ppt/theme/theme1.xml><?xml version="1.0" encoding="utf-8"?>
<a:theme xmlns:a="http://schemas.openxmlformats.org/drawingml/2006/main" name="simple-light-2">
  <a:themeElements>
    <a:clrScheme name="simple-light-2">
      <a:dk1>
        <a:srgbClr val="000000"/>
      </a:dk1>
      <a:lt1>
        <a:srgbClr val="FFFFFF"/>
      </a:lt1>
      <a:dk2>
        <a:srgbClr val="A7A7A7"/>
      </a:dk2>
      <a:lt2>
        <a:srgbClr val="535353"/>
      </a:lt2>
      <a:accent1>
        <a:srgbClr val="FFAB40"/>
      </a:accent1>
      <a:accent2>
        <a:srgbClr val="212121"/>
      </a:accent2>
      <a:accent3>
        <a:srgbClr val="78909C"/>
      </a:accent3>
      <a:accent4>
        <a:srgbClr val="8F6024"/>
      </a:accent4>
      <a:accent5>
        <a:srgbClr val="0097A7"/>
      </a:accent5>
      <a:accent6>
        <a:srgbClr val="EEFF41"/>
      </a:accent6>
      <a:hlink>
        <a:srgbClr val="0000FF"/>
      </a:hlink>
      <a:folHlink>
        <a:srgbClr val="FF00FF"/>
      </a:folHlink>
    </a:clrScheme>
    <a:fontScheme name="simple-light-2">
      <a:majorFont>
        <a:latin typeface="Arial"/>
        <a:ea typeface="Arial"/>
        <a:cs typeface="Arial"/>
      </a:majorFont>
      <a:minorFont>
        <a:latin typeface="Helvetica"/>
        <a:ea typeface="Helvetica"/>
        <a:cs typeface="Helvetica"/>
      </a:minorFont>
    </a:fontScheme>
    <a:fmtScheme name="simple-light-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simple-light-2">
  <a:themeElements>
    <a:clrScheme name="simple-light-2">
      <a:dk1>
        <a:srgbClr val="000000"/>
      </a:dk1>
      <a:lt1>
        <a:srgbClr val="FFFFFF"/>
      </a:lt1>
      <a:dk2>
        <a:srgbClr val="A7A7A7"/>
      </a:dk2>
      <a:lt2>
        <a:srgbClr val="535353"/>
      </a:lt2>
      <a:accent1>
        <a:srgbClr val="FFAB40"/>
      </a:accent1>
      <a:accent2>
        <a:srgbClr val="212121"/>
      </a:accent2>
      <a:accent3>
        <a:srgbClr val="78909C"/>
      </a:accent3>
      <a:accent4>
        <a:srgbClr val="8F6024"/>
      </a:accent4>
      <a:accent5>
        <a:srgbClr val="0097A7"/>
      </a:accent5>
      <a:accent6>
        <a:srgbClr val="EEFF41"/>
      </a:accent6>
      <a:hlink>
        <a:srgbClr val="0000FF"/>
      </a:hlink>
      <a:folHlink>
        <a:srgbClr val="FF00FF"/>
      </a:folHlink>
    </a:clrScheme>
    <a:fontScheme name="simple-light-2">
      <a:majorFont>
        <a:latin typeface="Arial"/>
        <a:ea typeface="Arial"/>
        <a:cs typeface="Arial"/>
      </a:majorFont>
      <a:minorFont>
        <a:latin typeface="Helvetica"/>
        <a:ea typeface="Helvetica"/>
        <a:cs typeface="Helvetica"/>
      </a:minorFont>
    </a:fontScheme>
    <a:fmtScheme name="simple-light-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4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1795</Words>
  <Application>Microsoft Macintosh PowerPoint</Application>
  <PresentationFormat>On-screen Show (16:9)</PresentationFormat>
  <Paragraphs>145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simple-light-2</vt:lpstr>
      <vt:lpstr>How to Create a Killer Pitch Deck </vt:lpstr>
      <vt:lpstr>The Purpose of Your Pitch Deck </vt:lpstr>
      <vt:lpstr>Common Mistakes</vt:lpstr>
      <vt:lpstr>Top Design Tips </vt:lpstr>
      <vt:lpstr>What A Pitch Deck Should Cover (aka The Outline)</vt:lpstr>
      <vt:lpstr>Create Clarity - Who we Are and What We Do </vt:lpstr>
      <vt:lpstr>Demonstrate Authority - Why the Audience Should Listen to You</vt:lpstr>
      <vt:lpstr>Highlight the problem/opportunity </vt:lpstr>
      <vt:lpstr>Outline the Opportunity </vt:lpstr>
      <vt:lpstr>Present the solution</vt:lpstr>
      <vt:lpstr>Explain the revenue model</vt:lpstr>
      <vt:lpstr>Spell out your marketing and growth strategy</vt:lpstr>
      <vt:lpstr>Introduce your team</vt:lpstr>
      <vt:lpstr>Put forward the financials</vt:lpstr>
      <vt:lpstr>Analyse the competition   </vt:lpstr>
      <vt:lpstr>Outline the required investment   </vt:lpstr>
      <vt:lpstr>Tell them “why”</vt:lpstr>
      <vt:lpstr>Thanks and attribution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Create a Killer Pitch Deck </dc:title>
  <cp:lastModifiedBy>Евгений Kulikov</cp:lastModifiedBy>
  <cp:revision>1</cp:revision>
  <dcterms:modified xsi:type="dcterms:W3CDTF">2016-02-08T00:57:09Z</dcterms:modified>
</cp:coreProperties>
</file>